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85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86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6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8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Layouts/slideLayout16.xml" ContentType="application/vnd.openxmlformats-officedocument.presentationml.slideLayout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84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notesSlides/notesSlide78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</p:sldMasterIdLst>
  <p:notesMasterIdLst>
    <p:notesMasterId r:id="rId88"/>
  </p:notesMasterIdLst>
  <p:sldIdLst>
    <p:sldId id="256" r:id="rId2"/>
    <p:sldId id="257" r:id="rId3"/>
    <p:sldId id="262" r:id="rId4"/>
    <p:sldId id="265" r:id="rId5"/>
    <p:sldId id="270" r:id="rId6"/>
    <p:sldId id="263" r:id="rId7"/>
    <p:sldId id="266" r:id="rId8"/>
    <p:sldId id="267" r:id="rId9"/>
    <p:sldId id="268" r:id="rId10"/>
    <p:sldId id="280" r:id="rId11"/>
    <p:sldId id="269" r:id="rId12"/>
    <p:sldId id="271" r:id="rId13"/>
    <p:sldId id="273" r:id="rId14"/>
    <p:sldId id="274" r:id="rId15"/>
    <p:sldId id="258" r:id="rId16"/>
    <p:sldId id="275" r:id="rId17"/>
    <p:sldId id="276" r:id="rId18"/>
    <p:sldId id="277" r:id="rId19"/>
    <p:sldId id="278" r:id="rId20"/>
    <p:sldId id="279" r:id="rId21"/>
    <p:sldId id="281" r:id="rId22"/>
    <p:sldId id="282" r:id="rId23"/>
    <p:sldId id="285" r:id="rId24"/>
    <p:sldId id="283" r:id="rId25"/>
    <p:sldId id="284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4" r:id="rId34"/>
    <p:sldId id="293" r:id="rId35"/>
    <p:sldId id="295" r:id="rId36"/>
    <p:sldId id="259" r:id="rId37"/>
    <p:sldId id="296" r:id="rId38"/>
    <p:sldId id="298" r:id="rId39"/>
    <p:sldId id="297" r:id="rId40"/>
    <p:sldId id="299" r:id="rId41"/>
    <p:sldId id="300" r:id="rId42"/>
    <p:sldId id="309" r:id="rId43"/>
    <p:sldId id="303" r:id="rId44"/>
    <p:sldId id="301" r:id="rId45"/>
    <p:sldId id="302" r:id="rId46"/>
    <p:sldId id="304" r:id="rId47"/>
    <p:sldId id="305" r:id="rId48"/>
    <p:sldId id="306" r:id="rId49"/>
    <p:sldId id="307" r:id="rId50"/>
    <p:sldId id="308" r:id="rId51"/>
    <p:sldId id="310" r:id="rId52"/>
    <p:sldId id="313" r:id="rId53"/>
    <p:sldId id="317" r:id="rId54"/>
    <p:sldId id="316" r:id="rId55"/>
    <p:sldId id="315" r:id="rId56"/>
    <p:sldId id="319" r:id="rId57"/>
    <p:sldId id="318" r:id="rId58"/>
    <p:sldId id="260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6" r:id="rId75"/>
    <p:sldId id="335" r:id="rId76"/>
    <p:sldId id="337" r:id="rId77"/>
    <p:sldId id="339" r:id="rId78"/>
    <p:sldId id="340" r:id="rId79"/>
    <p:sldId id="341" r:id="rId80"/>
    <p:sldId id="342" r:id="rId81"/>
    <p:sldId id="343" r:id="rId82"/>
    <p:sldId id="344" r:id="rId83"/>
    <p:sldId id="345" r:id="rId84"/>
    <p:sldId id="338" r:id="rId85"/>
    <p:sldId id="272" r:id="rId86"/>
    <p:sldId id="261" r:id="rId87"/>
  </p:sldIdLst>
  <p:sldSz cx="18288000" cy="10287000"/>
  <p:notesSz cx="6858000" cy="9144000"/>
  <p:embeddedFontLst>
    <p:embeddedFont>
      <p:font typeface="Proxima Nova" charset="0"/>
      <p:regular r:id="rId89"/>
      <p:bold r:id="rId90"/>
      <p:italic r:id="rId91"/>
      <p:boldItalic r:id="rId92"/>
    </p:embeddedFont>
    <p:embeddedFont>
      <p:font typeface="Proxima Nova Semibold" charset="0"/>
      <p:regular r:id="rId93"/>
      <p:bold r:id="rId94"/>
      <p:boldItalic r:id="rId9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0E110D0B-8796-473F-A8AB-085D2A9B7C54}">
  <a:tblStyle styleId="{0E110D0B-8796-473F-A8AB-085D2A9B7C54}" styleName="Table_0">
    <a:wholeTbl>
      <a:tcTxStyle b="off" i="off">
        <a:font>
          <a:latin typeface="Circe"/>
          <a:ea typeface="Circe"/>
          <a:cs typeface="Circe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E2CD"/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  <a:fill>
          <a:solidFill>
            <a:srgbClr val="FFF1E8"/>
          </a:solidFill>
        </a:fill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02" autoAdjust="0"/>
    <p:restoredTop sz="94607" autoAdjust="0"/>
  </p:normalViewPr>
  <p:slideViewPr>
    <p:cSldViewPr>
      <p:cViewPr varScale="1">
        <p:scale>
          <a:sx n="54" d="100"/>
          <a:sy n="54" d="100"/>
        </p:scale>
        <p:origin x="-96" y="-582"/>
      </p:cViewPr>
      <p:guideLst>
        <p:guide orient="horz" pos="3240"/>
        <p:guide pos="5760"/>
      </p:guideLst>
    </p:cSldViewPr>
  </p:slideViewPr>
  <p:outlineViewPr>
    <p:cViewPr>
      <p:scale>
        <a:sx n="33" d="100"/>
        <a:sy n="33" d="100"/>
      </p:scale>
      <p:origin x="0" y="1452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font" Target="fonts/font1.fntdata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font" Target="fonts/font2.fntdata"/><Relationship Id="rId95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font" Target="fonts/font5.fntdata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font" Target="fonts/font3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6.fntdata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a603d3ff9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a603d3ff9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99cbc9c2de_2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99cbc9c2de_2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9c61cce14a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9c61cce14a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9c61cce14a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9c61cce14a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a4b803e0d4_9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a4b803e0d4_9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99cbc9c2de_2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99cbc9c2de_2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a047d35a60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a047d35a60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a4b803e0d4_9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a4b803e0d4_9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99cbc9c2de_2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99cbc9c2de_2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86f911c6f3_2_2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86f911c6f3_2_2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a4b803e0d4_9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a4b803e0d4_9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99cbc9c2de_2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99cbc9c2de_2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99cbc9c2de_2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99cbc9c2de_2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99cbc9c2de_2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99cbc9c2de_2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9c61cce14a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9c61cce14a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a603d3ff9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a603d3ff9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6f911c6f3_2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6f911c6f3_2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2">
  <p:cSld name="CUSTOM_3_1_1_3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1" name="Google Shape;11;p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 mod="1"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308">
          <p15:clr>
            <a:srgbClr val="0000FF"/>
          </p15:clr>
        </p15:guide>
        <p15:guide id="2" orient="horz" pos="6073">
          <p15:clr>
            <a:srgbClr val="0000FF"/>
          </p15:clr>
        </p15:guide>
        <p15:guide id="3" pos="348">
          <p15:clr>
            <a:srgbClr val="0000FF"/>
          </p15:clr>
        </p15:guide>
        <p15:guide id="4" pos="11172">
          <p15:clr>
            <a:srgbClr val="0000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Большая цифра">
  <p:cSld name="CUSTOM_3_1_1_2_2_1_1_1_1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"/>
          <p:cNvSpPr/>
          <p:nvPr/>
        </p:nvSpPr>
        <p:spPr>
          <a:xfrm>
            <a:off x="4000500" y="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2"/>
          <p:cNvSpPr txBox="1">
            <a:spLocks noGrp="1"/>
          </p:cNvSpPr>
          <p:nvPr>
            <p:ph type="subTitle" idx="1"/>
          </p:nvPr>
        </p:nvSpPr>
        <p:spPr>
          <a:xfrm>
            <a:off x="4856925" y="2217600"/>
            <a:ext cx="8574000" cy="297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3000"/>
              <a:buNone/>
              <a:defRPr sz="23000" b="1">
                <a:solidFill>
                  <a:srgbClr val="4BD0A0"/>
                </a:solidFill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8" name="Google Shape;228;p12"/>
          <p:cNvSpPr/>
          <p:nvPr/>
        </p:nvSpPr>
        <p:spPr>
          <a:xfrm>
            <a:off x="-6286500" y="4770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2"/>
          <p:cNvSpPr/>
          <p:nvPr/>
        </p:nvSpPr>
        <p:spPr>
          <a:xfrm>
            <a:off x="14287500" y="47700"/>
            <a:ext cx="10287000" cy="10287000"/>
          </a:xfrm>
          <a:prstGeom prst="ellipse">
            <a:avLst/>
          </a:prstGeom>
          <a:noFill/>
          <a:ln w="2857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2"/>
          <p:cNvSpPr txBox="1">
            <a:spLocks noGrp="1"/>
          </p:cNvSpPr>
          <p:nvPr>
            <p:ph type="title"/>
          </p:nvPr>
        </p:nvSpPr>
        <p:spPr>
          <a:xfrm>
            <a:off x="4856925" y="5435575"/>
            <a:ext cx="8574000" cy="2469900"/>
          </a:xfrm>
          <a:prstGeom prst="rect">
            <a:avLst/>
          </a:prstGeom>
        </p:spPr>
        <p:txBody>
          <a:bodyPr spcFirstLastPara="1" wrap="square" lIns="0" tIns="126000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2"/>
          <p:cNvSpPr txBox="1">
            <a:spLocks noGrp="1"/>
          </p:cNvSpPr>
          <p:nvPr>
            <p:ph type="body" idx="2"/>
          </p:nvPr>
        </p:nvSpPr>
        <p:spPr>
          <a:xfrm>
            <a:off x="551850" y="9396000"/>
            <a:ext cx="7146000" cy="2448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grpSp>
        <p:nvGrpSpPr>
          <p:cNvPr id="232" name="Google Shape;232;p1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33" name="Google Shape;233;p1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 mod="1"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CUSTOM_3_1_1_2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"/>
          <p:cNvSpPr/>
          <p:nvPr/>
        </p:nvSpPr>
        <p:spPr>
          <a:xfrm>
            <a:off x="14272675" y="723900"/>
            <a:ext cx="9563100" cy="9563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3"/>
          <p:cNvSpPr/>
          <p:nvPr/>
        </p:nvSpPr>
        <p:spPr>
          <a:xfrm>
            <a:off x="4702500" y="723900"/>
            <a:ext cx="9563100" cy="9563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701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41" name="Google Shape;241;p1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42" name="Google Shape;242;p1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" name="Google Shape;246;p13"/>
          <p:cNvSpPr/>
          <p:nvPr/>
        </p:nvSpPr>
        <p:spPr>
          <a:xfrm>
            <a:off x="18773050" y="725400"/>
            <a:ext cx="4680000" cy="44658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подзаголовков используйте шрифт размером 30pt. Добавьте пустую строку, для отделения заголовка от подзаголовка.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247" name="Google Shape;24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1750" y="2217591"/>
            <a:ext cx="4364628" cy="276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3"/>
          <p:cNvSpPr/>
          <p:nvPr/>
        </p:nvSpPr>
        <p:spPr>
          <a:xfrm>
            <a:off x="18773050" y="5916625"/>
            <a:ext cx="4680000" cy="2982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Нижний текстовый блок используйте для написания имени, фамилии и должности.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249" name="Google Shape;24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1750" y="7164000"/>
            <a:ext cx="3167966" cy="14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3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1" name="Google Shape;251;p13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">
  <p:cSld name="CUSTOM_3_1_1_2_1_3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14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254" name="Google Shape;254;p14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14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4"/>
          <p:cNvSpPr txBox="1">
            <a:spLocks noGrp="1"/>
          </p:cNvSpPr>
          <p:nvPr>
            <p:ph type="subTitle" idx="2"/>
          </p:nvPr>
        </p:nvSpPr>
        <p:spPr>
          <a:xfrm>
            <a:off x="8454216" y="8908925"/>
            <a:ext cx="3547200" cy="732000"/>
          </a:xfrm>
          <a:prstGeom prst="rect">
            <a:avLst/>
          </a:prstGeom>
        </p:spPr>
        <p:txBody>
          <a:bodyPr spcFirstLastPara="1" wrap="square" lIns="144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14"/>
          <p:cNvSpPr txBox="1">
            <a:spLocks noGrp="1"/>
          </p:cNvSpPr>
          <p:nvPr>
            <p:ph type="subTitle" idx="3"/>
          </p:nvPr>
        </p:nvSpPr>
        <p:spPr>
          <a:xfrm>
            <a:off x="12725850" y="8908925"/>
            <a:ext cx="3547200" cy="732000"/>
          </a:xfrm>
          <a:prstGeom prst="rect">
            <a:avLst/>
          </a:prstGeom>
        </p:spPr>
        <p:txBody>
          <a:bodyPr spcFirstLastPara="1" wrap="square" lIns="144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9" name="Google Shape;259;p1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60" name="Google Shape;260;p1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14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946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65" name="Google Shape;265;p14"/>
          <p:cNvGrpSpPr/>
          <p:nvPr/>
        </p:nvGrpSpPr>
        <p:grpSpPr>
          <a:xfrm>
            <a:off x="11989956" y="8898074"/>
            <a:ext cx="741757" cy="741757"/>
            <a:chOff x="1190625" y="193738"/>
            <a:chExt cx="4905800" cy="4905800"/>
          </a:xfrm>
        </p:grpSpPr>
        <p:sp>
          <p:nvSpPr>
            <p:cNvPr id="266" name="Google Shape;266;p14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" name="Google Shape;268;p14"/>
          <p:cNvGrpSpPr/>
          <p:nvPr/>
        </p:nvGrpSpPr>
        <p:grpSpPr>
          <a:xfrm>
            <a:off x="7697851" y="8899998"/>
            <a:ext cx="740589" cy="740589"/>
            <a:chOff x="1190625" y="238125"/>
            <a:chExt cx="5186200" cy="5186200"/>
          </a:xfrm>
        </p:grpSpPr>
        <p:sp>
          <p:nvSpPr>
            <p:cNvPr id="269" name="Google Shape;269;p14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2761650" y="1809150"/>
              <a:ext cx="2137575" cy="2178450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14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272" name="Google Shape;272;p1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 mod="1"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Финальный слайд 2">
  <p:cSld name="CUSTOM_3_1_1_2_1_3_1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15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278" name="Google Shape;278;p15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" name="Google Shape;280;p15"/>
          <p:cNvSpPr txBox="1">
            <a:spLocks noGrp="1"/>
          </p:cNvSpPr>
          <p:nvPr>
            <p:ph type="subTitle" idx="1"/>
          </p:nvPr>
        </p:nvSpPr>
        <p:spPr>
          <a:xfrm>
            <a:off x="1299900" y="5928725"/>
            <a:ext cx="3557100" cy="732000"/>
          </a:xfrm>
          <a:prstGeom prst="rect">
            <a:avLst/>
          </a:prstGeom>
        </p:spPr>
        <p:txBody>
          <a:bodyPr spcFirstLastPara="1" wrap="square" lIns="180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81" name="Google Shape;281;p1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82" name="Google Shape;282;p1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15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49464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grpSp>
        <p:nvGrpSpPr>
          <p:cNvPr id="287" name="Google Shape;287;p15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288" name="Google Shape;288;p1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" name="Google Shape;292;p15"/>
          <p:cNvGrpSpPr/>
          <p:nvPr/>
        </p:nvGrpSpPr>
        <p:grpSpPr>
          <a:xfrm>
            <a:off x="551795" y="6913222"/>
            <a:ext cx="748625" cy="748625"/>
            <a:chOff x="1190625" y="193738"/>
            <a:chExt cx="4905800" cy="4905800"/>
          </a:xfrm>
        </p:grpSpPr>
        <p:sp>
          <p:nvSpPr>
            <p:cNvPr id="293" name="Google Shape;293;p15"/>
            <p:cNvSpPr/>
            <p:nvPr/>
          </p:nvSpPr>
          <p:spPr>
            <a:xfrm>
              <a:off x="1190625" y="193738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3088563" y="1629213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295" name="Google Shape;295;p15"/>
          <p:cNvGrpSpPr/>
          <p:nvPr/>
        </p:nvGrpSpPr>
        <p:grpSpPr>
          <a:xfrm>
            <a:off x="551117" y="5925589"/>
            <a:ext cx="748772" cy="748772"/>
            <a:chOff x="7019517" y="8956750"/>
            <a:chExt cx="684060" cy="684060"/>
          </a:xfrm>
        </p:grpSpPr>
        <p:sp>
          <p:nvSpPr>
            <p:cNvPr id="296" name="Google Shape;296;p15"/>
            <p:cNvSpPr/>
            <p:nvPr/>
          </p:nvSpPr>
          <p:spPr>
            <a:xfrm>
              <a:off x="7019517" y="8956750"/>
              <a:ext cx="684060" cy="68406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7226735" y="9163968"/>
              <a:ext cx="281946" cy="287338"/>
            </a:xfrm>
            <a:custGeom>
              <a:avLst/>
              <a:gdLst/>
              <a:ahLst/>
              <a:cxnLst/>
              <a:rect l="l" t="t" r="r" b="b"/>
              <a:pathLst>
                <a:path w="85503" h="87138" extrusionOk="0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98" name="Google Shape;298;p15"/>
          <p:cNvSpPr txBox="1">
            <a:spLocks noGrp="1"/>
          </p:cNvSpPr>
          <p:nvPr>
            <p:ph type="subTitle" idx="2"/>
          </p:nvPr>
        </p:nvSpPr>
        <p:spPr>
          <a:xfrm>
            <a:off x="1299750" y="6919200"/>
            <a:ext cx="3557100" cy="732000"/>
          </a:xfrm>
          <a:prstGeom prst="rect">
            <a:avLst/>
          </a:prstGeom>
        </p:spPr>
        <p:txBody>
          <a:bodyPr spcFirstLastPara="1" wrap="square" lIns="180000" tIns="2160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15"/>
          <p:cNvSpPr txBox="1">
            <a:spLocks noGrp="1"/>
          </p:cNvSpPr>
          <p:nvPr>
            <p:ph type="subTitle" idx="3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">
  <p:cSld name="CUSTOM_3_1_1_2_1_2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1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02" name="Google Shape;302;p1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" name="Google Shape;306;p16"/>
          <p:cNvSpPr/>
          <p:nvPr/>
        </p:nvSpPr>
        <p:spPr>
          <a:xfrm>
            <a:off x="10346800" y="-6938"/>
            <a:ext cx="7941300" cy="7885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6"/>
          <p:cNvSpPr/>
          <p:nvPr/>
        </p:nvSpPr>
        <p:spPr>
          <a:xfrm>
            <a:off x="8673450" y="6519300"/>
            <a:ext cx="3765600" cy="37662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6"/>
          <p:cNvSpPr txBox="1">
            <a:spLocks noGrp="1"/>
          </p:cNvSpPr>
          <p:nvPr>
            <p:ph type="subTitle" idx="1"/>
          </p:nvPr>
        </p:nvSpPr>
        <p:spPr>
          <a:xfrm>
            <a:off x="9144000" y="7644600"/>
            <a:ext cx="2841600" cy="14994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Proxima Nova Semibold"/>
              <a:buNone/>
              <a:defRPr sz="9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09" name="Google Shape;309;p16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4701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2">
  <p:cSld name="CUSTOM_3_1_1_2_1_2_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7"/>
          <p:cNvSpPr/>
          <p:nvPr/>
        </p:nvSpPr>
        <p:spPr>
          <a:xfrm>
            <a:off x="13360413" y="3981995"/>
            <a:ext cx="5654700" cy="5654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7"/>
          <p:cNvSpPr/>
          <p:nvPr/>
        </p:nvSpPr>
        <p:spPr>
          <a:xfrm>
            <a:off x="7704086" y="3960625"/>
            <a:ext cx="5654700" cy="5654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7704075" y="5436000"/>
            <a:ext cx="5710500" cy="2721600"/>
          </a:xfrm>
          <a:prstGeom prst="rect">
            <a:avLst/>
          </a:prstGeom>
        </p:spPr>
        <p:txBody>
          <a:bodyPr spcFirstLastPara="1" wrap="square" lIns="0" tIns="576000" rIns="91425" bIns="0" anchor="t" anchorCtr="0">
            <a:noAutofit/>
          </a:bodyPr>
          <a:lstStyle>
            <a:lvl1pPr lvl="0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roxima Nova Semibold"/>
              <a:buNone/>
              <a:defRPr sz="96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314" name="Google Shape;314;p1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15" name="Google Shape;315;p1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17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1">
  <p:cSld name="CUSTOM_3_1_1_2_1_2_1_1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8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2" name="Google Shape;322;p18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8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8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5" name="Google Shape;325;p18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26" name="Google Shape;326;p1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" name="Google Shape;330;p18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2">
  <p:cSld name="CUSTOM_3_1_1_2_1_2_1_1_1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9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9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9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36" name="Google Shape;336;p1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37" name="Google Shape;337;p1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19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3">
  <p:cSld name="CUSTOM_3_1_1_2_1_2_1_1_1_1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0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0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0"/>
          <p:cNvSpPr/>
          <p:nvPr/>
        </p:nvSpPr>
        <p:spPr>
          <a:xfrm>
            <a:off x="9143693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7" name="Google Shape;347;p2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48" name="Google Shape;348;p2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33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лайд раздел 3_4">
  <p:cSld name="CUSTOM_3_1_1_2_1_2_1_1_1_1_1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1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1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1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1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58" name="Google Shape;358;p2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59" name="Google Shape;359;p2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21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Вертикальный список">
  <p:cSld name="CUSTOM_3_1_1_2_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3" name="Google Shape;23;p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551850" y="2217600"/>
            <a:ext cx="12862800" cy="7178400"/>
          </a:xfrm>
          <a:prstGeom prst="rect">
            <a:avLst/>
          </a:prstGeom>
          <a:noFill/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88100" cy="148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0" name="Google Shape;30;p4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 mod="1"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с изображением">
  <p:cSld name="CUSTOM_3_1_1_2_1_1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2"/>
          <p:cNvSpPr/>
          <p:nvPr/>
        </p:nvSpPr>
        <p:spPr>
          <a:xfrm>
            <a:off x="9144000" y="496800"/>
            <a:ext cx="8413500" cy="841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2"/>
          <p:cNvSpPr/>
          <p:nvPr/>
        </p:nvSpPr>
        <p:spPr>
          <a:xfrm>
            <a:off x="9602760" y="1260000"/>
            <a:ext cx="8365800" cy="83655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2"/>
          <p:cNvSpPr txBox="1"/>
          <p:nvPr/>
        </p:nvSpPr>
        <p:spPr>
          <a:xfrm>
            <a:off x="10812150" y="5060725"/>
            <a:ext cx="54609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пунктирный радиус)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68" name="Google Shape;368;p22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69" name="Google Shape;369;p22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22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0004400" cy="4701600"/>
          </a:xfrm>
          <a:prstGeom prst="rect">
            <a:avLst/>
          </a:prstGeom>
        </p:spPr>
        <p:txBody>
          <a:bodyPr spcFirstLastPara="1" wrap="square" lIns="0" tIns="3600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2"/>
          <p:cNvSpPr/>
          <p:nvPr/>
        </p:nvSpPr>
        <p:spPr>
          <a:xfrm>
            <a:off x="18773050" y="733450"/>
            <a:ext cx="4575600" cy="69273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375" name="Google Shape;37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76" y="5191200"/>
            <a:ext cx="4104925" cy="2302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2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8" name="Google Shape;378;p22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1 Зелёный">
  <p:cSld name="CUSTOM_3_1_1_2_1_1_1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2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81" name="Google Shape;381;p2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 mod="1"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1">
  <p:cSld name="Сетка 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6;p3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7" name="Google Shape;17;p3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 mod="1"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Слайд с картинкой">
  <p:cSld name="CUSTOM_3_1_1_2_2_2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9175531" y="2983531"/>
            <a:ext cx="8521200" cy="5144400"/>
          </a:xfrm>
          <a:prstGeom prst="roundRect">
            <a:avLst>
              <a:gd name="adj" fmla="val 6404"/>
            </a:avLst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37" name="Google Shape;37;p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88100" cy="14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grpSp>
        <p:nvGrpSpPr>
          <p:cNvPr id="42" name="Google Shape;42;p5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43" name="Google Shape;43;p5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5"/>
          <p:cNvSpPr txBox="1"/>
          <p:nvPr/>
        </p:nvSpPr>
        <p:spPr>
          <a:xfrm>
            <a:off x="10556650" y="5189400"/>
            <a:ext cx="5716500" cy="1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пунктирную рамку)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1"/>
          </p:nvPr>
        </p:nvSpPr>
        <p:spPr>
          <a:xfrm>
            <a:off x="551850" y="9396000"/>
            <a:ext cx="7146000" cy="2448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18773050" y="733450"/>
            <a:ext cx="4575600" cy="8410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изображение на слайд, затем </a:t>
            </a:r>
            <a:br>
              <a:rPr lang="ru"/>
            </a:br>
            <a:r>
              <a:rPr lang="ru"/>
              <a:t>с помощью инструмента </a:t>
            </a:r>
            <a:r>
              <a:rPr lang="ru" b="1"/>
              <a:t>Обрезка</a:t>
            </a:r>
            <a:r>
              <a:rPr lang="ru"/>
              <a:t> выберете </a:t>
            </a:r>
            <a:br>
              <a:rPr lang="ru"/>
            </a:br>
            <a:r>
              <a:rPr lang="ru"/>
              <a:t>обрезку с помощью прямоугольника </a:t>
            </a:r>
            <a:br>
              <a:rPr lang="ru"/>
            </a:br>
            <a:r>
              <a:rPr lang="ru"/>
              <a:t>с закруглёнными углами.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Добавьте чёрную обводку в 8 пикселей. Поместите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/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</a:t>
            </a:r>
            <a:br>
              <a:rPr lang="ru"/>
            </a:br>
            <a:r>
              <a:rPr lang="ru"/>
              <a:t>и выровняйте иллюстрацию по заданным направляющим. Изображение должно </a:t>
            </a:r>
            <a:br>
              <a:rPr lang="ru"/>
            </a:br>
            <a:r>
              <a:rPr lang="ru"/>
              <a:t>перекрывать собой пунктирную линию.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50" name="Google Shape;5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75" y="1929188"/>
            <a:ext cx="4104925" cy="160213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5"/>
          <p:cNvSpPr txBox="1">
            <a:spLocks noGrp="1"/>
          </p:cNvSpPr>
          <p:nvPr>
            <p:ph type="body" idx="2"/>
          </p:nvPr>
        </p:nvSpPr>
        <p:spPr>
          <a:xfrm>
            <a:off x="551850" y="2217600"/>
            <a:ext cx="7146000" cy="7178400"/>
          </a:xfrm>
          <a:prstGeom prst="rect">
            <a:avLst/>
          </a:prstGeom>
          <a:noFill/>
        </p:spPr>
        <p:txBody>
          <a:bodyPr spcFirstLastPara="1" wrap="square" lIns="0" tIns="108000" rIns="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9pPr>
          </a:lstStyle>
          <a:p>
            <a:endParaRPr/>
          </a:p>
        </p:txBody>
      </p:sp>
      <p:pic>
        <p:nvPicPr>
          <p:cNvPr id="52" name="Google Shape;5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5" y="5583854"/>
            <a:ext cx="4104924" cy="32699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5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 mod="1"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 с фотографией">
  <p:cSld name="CUSTOM_3_1_1_2_2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/>
          <p:nvPr/>
        </p:nvSpPr>
        <p:spPr>
          <a:xfrm>
            <a:off x="1092595" y="2249131"/>
            <a:ext cx="6120000" cy="61200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56;p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57" name="Google Shape;57;p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61;p6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62" name="Google Shape;62;p6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6"/>
          <p:cNvSpPr/>
          <p:nvPr/>
        </p:nvSpPr>
        <p:spPr>
          <a:xfrm>
            <a:off x="7706731" y="2717600"/>
            <a:ext cx="686874" cy="479366"/>
          </a:xfrm>
          <a:custGeom>
            <a:avLst/>
            <a:gdLst/>
            <a:ahLst/>
            <a:cxnLst/>
            <a:rect l="l" t="t" r="r" b="b"/>
            <a:pathLst>
              <a:path w="273928" h="191173" extrusionOk="0">
                <a:moveTo>
                  <a:pt x="79295" y="0"/>
                </a:moveTo>
                <a:lnTo>
                  <a:pt x="0" y="105246"/>
                </a:lnTo>
                <a:lnTo>
                  <a:pt x="0" y="191172"/>
                </a:lnTo>
                <a:lnTo>
                  <a:pt x="93712" y="191172"/>
                </a:lnTo>
                <a:lnTo>
                  <a:pt x="93712" y="105246"/>
                </a:lnTo>
                <a:lnTo>
                  <a:pt x="122547" y="0"/>
                </a:lnTo>
                <a:close/>
                <a:moveTo>
                  <a:pt x="230676" y="0"/>
                </a:moveTo>
                <a:lnTo>
                  <a:pt x="151381" y="105246"/>
                </a:lnTo>
                <a:lnTo>
                  <a:pt x="151381" y="191172"/>
                </a:lnTo>
                <a:lnTo>
                  <a:pt x="245093" y="191172"/>
                </a:lnTo>
                <a:lnTo>
                  <a:pt x="245093" y="105246"/>
                </a:lnTo>
                <a:lnTo>
                  <a:pt x="273928" y="0"/>
                </a:lnTo>
                <a:close/>
              </a:path>
            </a:pathLst>
          </a:custGeom>
          <a:solidFill>
            <a:srgbClr val="4BD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 txBox="1"/>
          <p:nvPr/>
        </p:nvSpPr>
        <p:spPr>
          <a:xfrm>
            <a:off x="1497266" y="4946400"/>
            <a:ext cx="53196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Google Shape;68;p6"/>
          <p:cNvSpPr txBox="1">
            <a:spLocks noGrp="1"/>
          </p:cNvSpPr>
          <p:nvPr>
            <p:ph type="subTitle" idx="1"/>
          </p:nvPr>
        </p:nvSpPr>
        <p:spPr>
          <a:xfrm>
            <a:off x="7706725" y="6667200"/>
            <a:ext cx="7137000" cy="2232000"/>
          </a:xfrm>
          <a:prstGeom prst="rect">
            <a:avLst/>
          </a:prstGeom>
        </p:spPr>
        <p:txBody>
          <a:bodyPr spcFirstLastPara="1" wrap="square" lIns="0" tIns="198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7706725" y="3452400"/>
            <a:ext cx="8574900" cy="2970000"/>
          </a:xfrm>
          <a:prstGeom prst="rect">
            <a:avLst/>
          </a:prstGeom>
        </p:spPr>
        <p:txBody>
          <a:bodyPr spcFirstLastPara="1" wrap="square" lIns="0" tIns="12600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71" name="Google Shape;7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4" y="5338200"/>
            <a:ext cx="3821427" cy="38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 mod="1"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Цитата">
  <p:cSld name="CUSTOM_3_1_1_2_2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76" name="Google Shape;76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80;p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81" name="Google Shape;81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2862800" cy="4456800"/>
          </a:xfrm>
          <a:prstGeom prst="rect">
            <a:avLst/>
          </a:prstGeom>
        </p:spPr>
        <p:txBody>
          <a:bodyPr spcFirstLastPara="1" wrap="square" lIns="0" tIns="3600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9600"/>
              <a:buNone/>
              <a:defRPr sz="9600" b="1">
                <a:solidFill>
                  <a:srgbClr val="4BD0A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86" name="Google Shape;86;p7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87" name="Google Shape;87;p7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7"/>
          <p:cNvSpPr txBox="1">
            <a:spLocks noGrp="1"/>
          </p:cNvSpPr>
          <p:nvPr>
            <p:ph type="subTitle" idx="1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">
  <p:cSld name="CUSTOM_3_1_1_2_2_1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/>
          <p:nvPr/>
        </p:nvSpPr>
        <p:spPr>
          <a:xfrm>
            <a:off x="583390" y="1484566"/>
            <a:ext cx="5666400" cy="56664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8"/>
          <p:cNvSpPr txBox="1"/>
          <p:nvPr/>
        </p:nvSpPr>
        <p:spPr>
          <a:xfrm>
            <a:off x="735949" y="4075575"/>
            <a:ext cx="53487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" name="Google Shape;95;p8"/>
          <p:cNvSpPr txBox="1">
            <a:spLocks noGrp="1"/>
          </p:cNvSpPr>
          <p:nvPr>
            <p:ph type="subTitle" idx="1"/>
          </p:nvPr>
        </p:nvSpPr>
        <p:spPr>
          <a:xfrm>
            <a:off x="7697850" y="3691325"/>
            <a:ext cx="8575200" cy="101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8"/>
          <p:cNvSpPr txBox="1">
            <a:spLocks noGrp="1"/>
          </p:cNvSpPr>
          <p:nvPr>
            <p:ph type="title"/>
          </p:nvPr>
        </p:nvSpPr>
        <p:spPr>
          <a:xfrm>
            <a:off x="7702550" y="2210675"/>
            <a:ext cx="8570400" cy="14865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7" name="Google Shape;97;p8"/>
          <p:cNvSpPr txBox="1"/>
          <p:nvPr/>
        </p:nvSpPr>
        <p:spPr>
          <a:xfrm>
            <a:off x="7702550" y="4946834"/>
            <a:ext cx="71328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latin typeface="Proxima Nova"/>
                <a:ea typeface="Proxima Nova"/>
                <a:cs typeface="Proxima Nova"/>
                <a:sym typeface="Proxima Nova"/>
              </a:rPr>
              <a:t>Аккаунты в соц.сетях</a:t>
            </a:r>
            <a:endParaRPr sz="24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8" name="Google Shape;98;p8"/>
          <p:cNvGrpSpPr/>
          <p:nvPr/>
        </p:nvGrpSpPr>
        <p:grpSpPr>
          <a:xfrm>
            <a:off x="7702559" y="5935323"/>
            <a:ext cx="484202" cy="484202"/>
            <a:chOff x="1190625" y="238125"/>
            <a:chExt cx="4905800" cy="4905800"/>
          </a:xfrm>
        </p:grpSpPr>
        <p:sp>
          <p:nvSpPr>
            <p:cNvPr id="99" name="Google Shape;99;p8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01;p8"/>
          <p:cNvGrpSpPr/>
          <p:nvPr/>
        </p:nvGrpSpPr>
        <p:grpSpPr>
          <a:xfrm>
            <a:off x="7697508" y="6668934"/>
            <a:ext cx="503580" cy="503580"/>
            <a:chOff x="1190625" y="238125"/>
            <a:chExt cx="5186200" cy="5186200"/>
          </a:xfrm>
        </p:grpSpPr>
        <p:sp>
          <p:nvSpPr>
            <p:cNvPr id="102" name="Google Shape;102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8"/>
          <p:cNvGrpSpPr/>
          <p:nvPr/>
        </p:nvGrpSpPr>
        <p:grpSpPr>
          <a:xfrm>
            <a:off x="7697704" y="7415521"/>
            <a:ext cx="493726" cy="493726"/>
            <a:chOff x="1190625" y="238125"/>
            <a:chExt cx="5186200" cy="5186200"/>
          </a:xfrm>
        </p:grpSpPr>
        <p:sp>
          <p:nvSpPr>
            <p:cNvPr id="105" name="Google Shape;105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8"/>
          <p:cNvGrpSpPr/>
          <p:nvPr/>
        </p:nvGrpSpPr>
        <p:grpSpPr>
          <a:xfrm>
            <a:off x="7697744" y="8157032"/>
            <a:ext cx="498394" cy="498394"/>
            <a:chOff x="1190625" y="238125"/>
            <a:chExt cx="5186200" cy="5186200"/>
          </a:xfrm>
        </p:grpSpPr>
        <p:sp>
          <p:nvSpPr>
            <p:cNvPr id="108" name="Google Shape;108;p8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10;p8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11" name="Google Shape;111;p8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8"/>
          <p:cNvSpPr txBox="1">
            <a:spLocks noGrp="1"/>
          </p:cNvSpPr>
          <p:nvPr>
            <p:ph type="subTitle" idx="2"/>
          </p:nvPr>
        </p:nvSpPr>
        <p:spPr>
          <a:xfrm>
            <a:off x="8393025" y="6666034"/>
            <a:ext cx="5021700" cy="5049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8"/>
          <p:cNvSpPr txBox="1">
            <a:spLocks noGrp="1"/>
          </p:cNvSpPr>
          <p:nvPr>
            <p:ph type="subTitle" idx="3"/>
          </p:nvPr>
        </p:nvSpPr>
        <p:spPr>
          <a:xfrm>
            <a:off x="8393025" y="5932609"/>
            <a:ext cx="5021700" cy="4905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8"/>
          <p:cNvSpPr txBox="1">
            <a:spLocks noGrp="1"/>
          </p:cNvSpPr>
          <p:nvPr>
            <p:ph type="subTitle" idx="4"/>
          </p:nvPr>
        </p:nvSpPr>
        <p:spPr>
          <a:xfrm>
            <a:off x="8393025" y="7408997"/>
            <a:ext cx="5021700" cy="5049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8"/>
          <p:cNvSpPr txBox="1">
            <a:spLocks noGrp="1"/>
          </p:cNvSpPr>
          <p:nvPr>
            <p:ph type="subTitle" idx="5"/>
          </p:nvPr>
        </p:nvSpPr>
        <p:spPr>
          <a:xfrm>
            <a:off x="8393025" y="8156697"/>
            <a:ext cx="5021700" cy="5049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120" name="Google Shape;12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4" y="5338200"/>
            <a:ext cx="3821427" cy="38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8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 mod="1"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Описание спикера 2">
  <p:cSld name="CUSTOM_3_1_1_2_2_1_1_1_2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"/>
          <p:cNvSpPr/>
          <p:nvPr/>
        </p:nvSpPr>
        <p:spPr>
          <a:xfrm>
            <a:off x="571531" y="513931"/>
            <a:ext cx="4269600" cy="42696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9"/>
          <p:cNvSpPr txBox="1"/>
          <p:nvPr/>
        </p:nvSpPr>
        <p:spPr>
          <a:xfrm>
            <a:off x="804050" y="2221950"/>
            <a:ext cx="38151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980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9"/>
          <p:cNvSpPr txBox="1">
            <a:spLocks noGrp="1"/>
          </p:cNvSpPr>
          <p:nvPr>
            <p:ph type="subTitle" idx="1"/>
          </p:nvPr>
        </p:nvSpPr>
        <p:spPr>
          <a:xfrm>
            <a:off x="6269100" y="2949150"/>
            <a:ext cx="10003800" cy="1493100"/>
          </a:xfrm>
          <a:prstGeom prst="rect">
            <a:avLst/>
          </a:prstGeom>
        </p:spPr>
        <p:txBody>
          <a:bodyPr spcFirstLastPara="1" wrap="square" lIns="0" tIns="216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9"/>
          <p:cNvSpPr txBox="1">
            <a:spLocks noGrp="1"/>
          </p:cNvSpPr>
          <p:nvPr>
            <p:ph type="title"/>
          </p:nvPr>
        </p:nvSpPr>
        <p:spPr>
          <a:xfrm>
            <a:off x="6268650" y="980400"/>
            <a:ext cx="10003800" cy="1983600"/>
          </a:xfrm>
          <a:prstGeom prst="rect">
            <a:avLst/>
          </a:prstGeom>
        </p:spPr>
        <p:txBody>
          <a:bodyPr spcFirstLastPara="1" wrap="square" lIns="0" tIns="72000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8" name="Google Shape;128;p9"/>
          <p:cNvSpPr txBox="1">
            <a:spLocks noGrp="1"/>
          </p:cNvSpPr>
          <p:nvPr>
            <p:ph type="subTitle" idx="2"/>
          </p:nvPr>
        </p:nvSpPr>
        <p:spPr>
          <a:xfrm>
            <a:off x="6268650" y="5436000"/>
            <a:ext cx="5706000" cy="2721600"/>
          </a:xfrm>
          <a:prstGeom prst="rect">
            <a:avLst/>
          </a:prstGeom>
        </p:spPr>
        <p:txBody>
          <a:bodyPr spcFirstLastPara="1" wrap="square" lIns="0" tIns="180000" rIns="36000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9" name="Google Shape;129;p9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30" name="Google Shape;130;p9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34;p9"/>
          <p:cNvSpPr txBox="1">
            <a:spLocks noGrp="1"/>
          </p:cNvSpPr>
          <p:nvPr>
            <p:ph type="subTitle" idx="3"/>
          </p:nvPr>
        </p:nvSpPr>
        <p:spPr>
          <a:xfrm>
            <a:off x="6963825" y="8404925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9"/>
          <p:cNvSpPr txBox="1"/>
          <p:nvPr/>
        </p:nvSpPr>
        <p:spPr>
          <a:xfrm>
            <a:off x="551850" y="5472000"/>
            <a:ext cx="28584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Proxima Nova"/>
                <a:ea typeface="Proxima Nova"/>
                <a:cs typeface="Proxima Nova"/>
                <a:sym typeface="Proxima Nova"/>
              </a:rPr>
              <a:t>О спикере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" name="Google Shape;136;p9"/>
          <p:cNvSpPr txBox="1"/>
          <p:nvPr/>
        </p:nvSpPr>
        <p:spPr>
          <a:xfrm>
            <a:off x="551700" y="8401050"/>
            <a:ext cx="2858400" cy="6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Proxima Nova"/>
                <a:ea typeface="Proxima Nova"/>
                <a:cs typeface="Proxima Nova"/>
                <a:sym typeface="Proxima Nova"/>
              </a:rPr>
              <a:t>Аккаунты в соц.сетях: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37" name="Google Shape;137;p9"/>
          <p:cNvGrpSpPr/>
          <p:nvPr/>
        </p:nvGrpSpPr>
        <p:grpSpPr>
          <a:xfrm>
            <a:off x="6269102" y="8402679"/>
            <a:ext cx="496952" cy="499901"/>
            <a:chOff x="1190625" y="238125"/>
            <a:chExt cx="4905800" cy="4905800"/>
          </a:xfrm>
        </p:grpSpPr>
        <p:sp>
          <p:nvSpPr>
            <p:cNvPr id="138" name="Google Shape;138;p9"/>
            <p:cNvSpPr/>
            <p:nvPr/>
          </p:nvSpPr>
          <p:spPr>
            <a:xfrm>
              <a:off x="1190625" y="238125"/>
              <a:ext cx="4905800" cy="4905800"/>
            </a:xfrm>
            <a:custGeom>
              <a:avLst/>
              <a:gdLst/>
              <a:ahLst/>
              <a:cxnLst/>
              <a:rect l="l" t="t" r="r" b="b"/>
              <a:pathLst>
                <a:path w="196232" h="196232" extrusionOk="0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3136650" y="1629200"/>
              <a:ext cx="1109925" cy="2034850"/>
            </a:xfrm>
            <a:custGeom>
              <a:avLst/>
              <a:gdLst/>
              <a:ahLst/>
              <a:cxnLst/>
              <a:rect l="l" t="t" r="r" b="b"/>
              <a:pathLst>
                <a:path w="44397" h="81394" extrusionOk="0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9"/>
          <p:cNvGrpSpPr/>
          <p:nvPr/>
        </p:nvGrpSpPr>
        <p:grpSpPr>
          <a:xfrm>
            <a:off x="6268825" y="9144186"/>
            <a:ext cx="497516" cy="500468"/>
            <a:chOff x="1190625" y="238125"/>
            <a:chExt cx="5186200" cy="5186200"/>
          </a:xfrm>
        </p:grpSpPr>
        <p:sp>
          <p:nvSpPr>
            <p:cNvPr id="141" name="Google Shape;141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2726600" y="1774100"/>
              <a:ext cx="2190150" cy="2190150"/>
            </a:xfrm>
            <a:custGeom>
              <a:avLst/>
              <a:gdLst/>
              <a:ahLst/>
              <a:cxnLst/>
              <a:rect l="l" t="t" r="r" b="b"/>
              <a:pathLst>
                <a:path w="87606" h="87606" extrusionOk="0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143;p9"/>
          <p:cNvGrpSpPr/>
          <p:nvPr/>
        </p:nvGrpSpPr>
        <p:grpSpPr>
          <a:xfrm>
            <a:off x="11974538" y="8402463"/>
            <a:ext cx="498567" cy="500468"/>
            <a:chOff x="1190625" y="238125"/>
            <a:chExt cx="5186200" cy="5186200"/>
          </a:xfrm>
        </p:grpSpPr>
        <p:sp>
          <p:nvSpPr>
            <p:cNvPr id="144" name="Google Shape;144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2498850" y="1698200"/>
              <a:ext cx="2493825" cy="2264050"/>
            </a:xfrm>
            <a:custGeom>
              <a:avLst/>
              <a:gdLst/>
              <a:ahLst/>
              <a:cxnLst/>
              <a:rect l="l" t="t" r="r" b="b"/>
              <a:pathLst>
                <a:path w="99753" h="90562" extrusionOk="0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9"/>
          <p:cNvGrpSpPr/>
          <p:nvPr/>
        </p:nvGrpSpPr>
        <p:grpSpPr>
          <a:xfrm>
            <a:off x="11974538" y="9144254"/>
            <a:ext cx="498567" cy="500468"/>
            <a:chOff x="1190625" y="238125"/>
            <a:chExt cx="5186200" cy="5186200"/>
          </a:xfrm>
        </p:grpSpPr>
        <p:sp>
          <p:nvSpPr>
            <p:cNvPr id="147" name="Google Shape;147;p9"/>
            <p:cNvSpPr/>
            <p:nvPr/>
          </p:nvSpPr>
          <p:spPr>
            <a:xfrm>
              <a:off x="1190625" y="238125"/>
              <a:ext cx="5186200" cy="5186200"/>
            </a:xfrm>
            <a:custGeom>
              <a:avLst/>
              <a:gdLst/>
              <a:ahLst/>
              <a:cxnLst/>
              <a:rect l="l" t="t" r="r" b="b"/>
              <a:pathLst>
                <a:path w="207448" h="207448" extrusionOk="0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2942700" y="1803325"/>
              <a:ext cx="1868925" cy="1757950"/>
            </a:xfrm>
            <a:custGeom>
              <a:avLst/>
              <a:gdLst/>
              <a:ahLst/>
              <a:cxnLst/>
              <a:rect l="l" t="t" r="r" b="b"/>
              <a:pathLst>
                <a:path w="74757" h="70318" extrusionOk="0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9"/>
          <p:cNvSpPr txBox="1">
            <a:spLocks noGrp="1"/>
          </p:cNvSpPr>
          <p:nvPr>
            <p:ph type="subTitle" idx="4"/>
          </p:nvPr>
        </p:nvSpPr>
        <p:spPr>
          <a:xfrm>
            <a:off x="6963825" y="9144513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9"/>
          <p:cNvSpPr txBox="1">
            <a:spLocks noGrp="1"/>
          </p:cNvSpPr>
          <p:nvPr>
            <p:ph type="subTitle" idx="5"/>
          </p:nvPr>
        </p:nvSpPr>
        <p:spPr>
          <a:xfrm>
            <a:off x="12695913" y="9144513"/>
            <a:ext cx="4434600" cy="4998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9"/>
          <p:cNvSpPr txBox="1">
            <a:spLocks noGrp="1"/>
          </p:cNvSpPr>
          <p:nvPr>
            <p:ph type="subTitle" idx="6"/>
          </p:nvPr>
        </p:nvSpPr>
        <p:spPr>
          <a:xfrm>
            <a:off x="12695925" y="8416975"/>
            <a:ext cx="4434600" cy="482100"/>
          </a:xfrm>
          <a:prstGeom prst="rect">
            <a:avLst/>
          </a:prstGeom>
        </p:spPr>
        <p:txBody>
          <a:bodyPr spcFirstLastPara="1" wrap="square" lIns="0" tIns="12600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9"/>
          <p:cNvSpPr txBox="1">
            <a:spLocks noGrp="1"/>
          </p:cNvSpPr>
          <p:nvPr>
            <p:ph type="subTitle" idx="7"/>
          </p:nvPr>
        </p:nvSpPr>
        <p:spPr>
          <a:xfrm>
            <a:off x="11985450" y="5436000"/>
            <a:ext cx="5750700" cy="2721600"/>
          </a:xfrm>
          <a:prstGeom prst="rect">
            <a:avLst/>
          </a:prstGeom>
        </p:spPr>
        <p:txBody>
          <a:bodyPr spcFirstLastPara="1" wrap="square" lIns="0" tIns="18000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9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Поместите квадратное изображение на слайд, затем с помощью инструмента </a:t>
            </a:r>
            <a:r>
              <a:rPr lang="ru" b="1"/>
              <a:t>Обрезка</a:t>
            </a:r>
            <a:r>
              <a:rPr lang="ru"/>
              <a:t> выберете обрезку с помощью овала.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/>
            </a:r>
            <a:br>
              <a:rPr lang="ru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Переместите изображение в 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«</a:t>
            </a:r>
            <a:r>
              <a:rPr lang="ru">
                <a:solidFill>
                  <a:schemeClr val="dk1"/>
                </a:solidFill>
              </a:rPr>
              <a:t>область для фотографии</a:t>
            </a:r>
            <a:r>
              <a:rPr lang="ru" sz="1050">
                <a:solidFill>
                  <a:srgbClr val="222222"/>
                </a:solidFill>
                <a:highlight>
                  <a:srgbClr val="FFFFFF"/>
                </a:highlight>
              </a:rPr>
              <a:t>»‎</a:t>
            </a:r>
            <a:r>
              <a:rPr lang="ru"/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154" name="Google Shape;15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944068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4075" y="5436000"/>
            <a:ext cx="3420775" cy="378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9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 mod="1"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Шесть элементов">
  <p:cSld name="CUSTOM_3_1_1_2_2_1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59" name="Google Shape;159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64" name="Google Shape;164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" name="Google Shape;168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69" name="Google Shape;169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0"/>
          <p:cNvSpPr txBox="1">
            <a:spLocks noGrp="1"/>
          </p:cNvSpPr>
          <p:nvPr>
            <p:ph type="body" idx="1"/>
          </p:nvPr>
        </p:nvSpPr>
        <p:spPr>
          <a:xfrm>
            <a:off x="541200" y="3452400"/>
            <a:ext cx="43158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74" name="Google Shape;174;p10"/>
          <p:cNvSpPr/>
          <p:nvPr/>
        </p:nvSpPr>
        <p:spPr>
          <a:xfrm>
            <a:off x="550725" y="2209800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0"/>
          <p:cNvSpPr/>
          <p:nvPr/>
        </p:nvSpPr>
        <p:spPr>
          <a:xfrm>
            <a:off x="6267725" y="2213250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0"/>
          <p:cNvSpPr/>
          <p:nvPr/>
        </p:nvSpPr>
        <p:spPr>
          <a:xfrm>
            <a:off x="11986625" y="2213250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0"/>
          <p:cNvSpPr/>
          <p:nvPr/>
        </p:nvSpPr>
        <p:spPr>
          <a:xfrm>
            <a:off x="550725" y="5663763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0"/>
          <p:cNvSpPr/>
          <p:nvPr/>
        </p:nvSpPr>
        <p:spPr>
          <a:xfrm>
            <a:off x="6267725" y="5663763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"/>
          <p:cNvSpPr/>
          <p:nvPr/>
        </p:nvSpPr>
        <p:spPr>
          <a:xfrm>
            <a:off x="11986625" y="5663763"/>
            <a:ext cx="1242000" cy="1242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0"/>
          <p:cNvSpPr txBox="1">
            <a:spLocks noGrp="1"/>
          </p:cNvSpPr>
          <p:nvPr>
            <p:ph type="body" idx="2"/>
          </p:nvPr>
        </p:nvSpPr>
        <p:spPr>
          <a:xfrm>
            <a:off x="551850" y="6912000"/>
            <a:ext cx="43158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1" name="Google Shape;181;p10"/>
          <p:cNvSpPr txBox="1">
            <a:spLocks noGrp="1"/>
          </p:cNvSpPr>
          <p:nvPr>
            <p:ph type="body" idx="3"/>
          </p:nvPr>
        </p:nvSpPr>
        <p:spPr>
          <a:xfrm>
            <a:off x="6268650" y="3452400"/>
            <a:ext cx="45456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2" name="Google Shape;182;p10"/>
          <p:cNvSpPr txBox="1">
            <a:spLocks noGrp="1"/>
          </p:cNvSpPr>
          <p:nvPr>
            <p:ph type="body" idx="4"/>
          </p:nvPr>
        </p:nvSpPr>
        <p:spPr>
          <a:xfrm>
            <a:off x="6268625" y="6912000"/>
            <a:ext cx="42876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3" name="Google Shape;183;p10"/>
          <p:cNvSpPr txBox="1">
            <a:spLocks noGrp="1"/>
          </p:cNvSpPr>
          <p:nvPr>
            <p:ph type="body" idx="5"/>
          </p:nvPr>
        </p:nvSpPr>
        <p:spPr>
          <a:xfrm>
            <a:off x="11978000" y="3440550"/>
            <a:ext cx="4315800" cy="22284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4" name="Google Shape;184;p10"/>
          <p:cNvSpPr txBox="1">
            <a:spLocks noGrp="1"/>
          </p:cNvSpPr>
          <p:nvPr>
            <p:ph type="body" idx="6"/>
          </p:nvPr>
        </p:nvSpPr>
        <p:spPr>
          <a:xfrm>
            <a:off x="11978000" y="6912000"/>
            <a:ext cx="4315800" cy="2728800"/>
          </a:xfrm>
          <a:prstGeom prst="rect">
            <a:avLst/>
          </a:prstGeom>
          <a:noFill/>
        </p:spPr>
        <p:txBody>
          <a:bodyPr spcFirstLastPara="1" wrap="square" lIns="0" tIns="18000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grpSp>
        <p:nvGrpSpPr>
          <p:cNvPr id="185" name="Google Shape;185;p10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86" name="Google Shape;186;p10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0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0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" name="Google Shape;190;p10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14832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0"/>
          <p:cNvSpPr/>
          <p:nvPr/>
        </p:nvSpPr>
        <p:spPr>
          <a:xfrm>
            <a:off x="18773050" y="733450"/>
            <a:ext cx="3521100" cy="42129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Впишите в круг иконку или текстовое </a:t>
            </a:r>
            <a:br>
              <a:rPr lang="ru"/>
            </a:br>
            <a:r>
              <a:rPr lang="ru"/>
              <a:t>значение с размером шрифта 30pt.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192" name="Google Shape;19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871427" y="2097078"/>
            <a:ext cx="2757157" cy="2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0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 mod="1"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Три элемента">
  <p:cSld name="CUSTOM_3_1_1_2_2_1_1_1_1_2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196" name="Google Shape;196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01" name="Google Shape;201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06" name="Google Shape;206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1"/>
          <p:cNvSpPr txBox="1">
            <a:spLocks noGrp="1"/>
          </p:cNvSpPr>
          <p:nvPr>
            <p:ph type="body" idx="1"/>
          </p:nvPr>
        </p:nvSpPr>
        <p:spPr>
          <a:xfrm>
            <a:off x="551850" y="5921400"/>
            <a:ext cx="57168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grpSp>
        <p:nvGrpSpPr>
          <p:cNvPr id="211" name="Google Shape;211;p11"/>
          <p:cNvGrpSpPr/>
          <p:nvPr/>
        </p:nvGrpSpPr>
        <p:grpSpPr>
          <a:xfrm>
            <a:off x="17479462" y="9377475"/>
            <a:ext cx="517076" cy="530659"/>
            <a:chOff x="238125" y="2432825"/>
            <a:chExt cx="779550" cy="781875"/>
          </a:xfrm>
        </p:grpSpPr>
        <p:sp>
          <p:nvSpPr>
            <p:cNvPr id="212" name="Google Shape;212;p11"/>
            <p:cNvSpPr/>
            <p:nvPr/>
          </p:nvSpPr>
          <p:spPr>
            <a:xfrm>
              <a:off x="238125" y="284237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238125" y="2432825"/>
              <a:ext cx="372325" cy="372325"/>
            </a:xfrm>
            <a:custGeom>
              <a:avLst/>
              <a:gdLst/>
              <a:ahLst/>
              <a:cxnLst/>
              <a:rect l="l" t="t" r="r" b="b"/>
              <a:pathLst>
                <a:path w="14893" h="14893" extrusionOk="0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645325" y="243282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645325" y="2842375"/>
              <a:ext cx="372350" cy="372325"/>
            </a:xfrm>
            <a:custGeom>
              <a:avLst/>
              <a:gdLst/>
              <a:ahLst/>
              <a:cxnLst/>
              <a:rect l="l" t="t" r="r" b="b"/>
              <a:pathLst>
                <a:path w="14894" h="14893" extrusionOk="0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p11"/>
          <p:cNvSpPr txBox="1">
            <a:spLocks noGrp="1"/>
          </p:cNvSpPr>
          <p:nvPr>
            <p:ph type="title"/>
          </p:nvPr>
        </p:nvSpPr>
        <p:spPr>
          <a:xfrm>
            <a:off x="551850" y="489600"/>
            <a:ext cx="14292000" cy="14832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00000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1"/>
          <p:cNvSpPr/>
          <p:nvPr/>
        </p:nvSpPr>
        <p:spPr>
          <a:xfrm>
            <a:off x="547200" y="3194025"/>
            <a:ext cx="2484000" cy="2484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1"/>
          <p:cNvSpPr/>
          <p:nvPr/>
        </p:nvSpPr>
        <p:spPr>
          <a:xfrm>
            <a:off x="6268638" y="3199200"/>
            <a:ext cx="2484000" cy="2484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1"/>
          <p:cNvSpPr/>
          <p:nvPr/>
        </p:nvSpPr>
        <p:spPr>
          <a:xfrm>
            <a:off x="11983225" y="3199200"/>
            <a:ext cx="2484000" cy="2484000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1"/>
          <p:cNvSpPr txBox="1">
            <a:spLocks noGrp="1"/>
          </p:cNvSpPr>
          <p:nvPr>
            <p:ph type="body" idx="2"/>
          </p:nvPr>
        </p:nvSpPr>
        <p:spPr>
          <a:xfrm>
            <a:off x="6268650" y="5921400"/>
            <a:ext cx="57168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21" name="Google Shape;221;p11"/>
          <p:cNvSpPr txBox="1">
            <a:spLocks noGrp="1"/>
          </p:cNvSpPr>
          <p:nvPr>
            <p:ph type="body" idx="3"/>
          </p:nvPr>
        </p:nvSpPr>
        <p:spPr>
          <a:xfrm>
            <a:off x="11985450" y="5921400"/>
            <a:ext cx="5750700" cy="2977800"/>
          </a:xfrm>
          <a:prstGeom prst="rect">
            <a:avLst/>
          </a:prstGeom>
          <a:noFill/>
        </p:spPr>
        <p:txBody>
          <a:bodyPr spcFirstLastPara="1" wrap="square" lIns="0" tIns="144000" rIns="180000" bIns="0" anchor="t" anchorCtr="0">
            <a:noAutofit/>
          </a:bodyPr>
          <a:lstStyle>
            <a:lvl1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marL="914400" lvl="1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22" name="Google Shape;222;p11"/>
          <p:cNvSpPr/>
          <p:nvPr/>
        </p:nvSpPr>
        <p:spPr>
          <a:xfrm>
            <a:off x="18773050" y="725400"/>
            <a:ext cx="3521100" cy="44532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12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Впишите в круг иконку или текстовое </a:t>
            </a:r>
            <a:br>
              <a:rPr lang="ru"/>
            </a:br>
            <a:r>
              <a:rPr lang="ru"/>
              <a:t>значение с размером шрифта 56pt.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</a:t>
            </a:r>
            <a:endParaRPr/>
          </a:p>
        </p:txBody>
      </p:sp>
      <p:pic>
        <p:nvPicPr>
          <p:cNvPr id="223" name="Google Shape;223;p11"/>
          <p:cNvPicPr preferRelativeResize="0"/>
          <p:nvPr/>
        </p:nvPicPr>
        <p:blipFill rotWithShape="1">
          <a:blip r:embed="rId2">
            <a:alphaModFix/>
          </a:blip>
          <a:srcRect l="7544"/>
          <a:stretch/>
        </p:blipFill>
        <p:spPr>
          <a:xfrm>
            <a:off x="18930390" y="1974600"/>
            <a:ext cx="2641925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1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extLst mod="1"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Font typeface="Proxima Nova"/>
              <a:buNone/>
              <a:defRPr sz="5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Char char="●"/>
              <a:defRPr sz="36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●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○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Char char="■"/>
              <a:defRPr sz="2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92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6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direktoria.org/academy/kompleksnye-programmy-vnedreniya-izmeneniy-v-shkolakh.php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2.xml"/><Relationship Id="rId5" Type="http://schemas.openxmlformats.org/officeDocument/2006/relationships/hyperlink" Target="https://github.com/ant69/netology_ds2022_diploma" TargetMode="External"/><Relationship Id="rId4" Type="http://schemas.openxmlformats.org/officeDocument/2006/relationships/hyperlink" Target="https://files.direktor.ru/nos/files/Kuratorskaya_for_school.pdf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72;p54"/>
          <p:cNvSpPr/>
          <p:nvPr/>
        </p:nvSpPr>
        <p:spPr>
          <a:xfrm>
            <a:off x="9143844" y="497396"/>
            <a:ext cx="8408700" cy="8408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Google Shape;873;p5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576048" y="967036"/>
            <a:ext cx="7488832" cy="7488832"/>
          </a:xfrm>
          <a:prstGeom prst="ellipse">
            <a:avLst/>
          </a:prstGeom>
          <a:noFill/>
          <a:ln>
            <a:noFill/>
          </a:ln>
        </p:spPr>
      </p:pic>
      <p:sp>
        <p:nvSpPr>
          <p:cNvPr id="8" name="Google Shape;874;p54"/>
          <p:cNvSpPr txBox="1"/>
          <p:nvPr/>
        </p:nvSpPr>
        <p:spPr>
          <a:xfrm>
            <a:off x="551850" y="489600"/>
            <a:ext cx="9816286" cy="56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600" b="1" dirty="0" smtClean="0">
                <a:latin typeface="Proxima Nova"/>
                <a:ea typeface="Proxima Nova"/>
                <a:cs typeface="Proxima Nova"/>
                <a:sym typeface="Proxima Nova"/>
              </a:rPr>
              <a:t>Сопровождение кураторской методики</a:t>
            </a:r>
            <a:endParaRPr sz="9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>
                <a:solidFill>
                  <a:schemeClr val="lt1"/>
                </a:solidFill>
                <a:latin typeface="Proxima Nova"/>
                <a:ea typeface="Proxima Nova Semibold"/>
                <a:cs typeface="Proxima Nova Semibold"/>
                <a:sym typeface="Proxima Nova"/>
              </a:rPr>
              <a:t>Дипломная работа по курсу </a:t>
            </a:r>
            <a:r>
              <a:rPr lang="es-ES" sz="3000" dirty="0" smtClean="0">
                <a:solidFill>
                  <a:schemeClr val="lt1"/>
                </a:solidFill>
                <a:latin typeface="Proxima Nova"/>
                <a:ea typeface="Proxima Nova Semibold"/>
                <a:cs typeface="Proxima Nova Semibold"/>
                <a:sym typeface="Proxima Nova"/>
              </a:rPr>
              <a:t>DataScience</a:t>
            </a:r>
            <a:r>
              <a:rPr lang="ru-RU" sz="3000" dirty="0" smtClean="0">
                <a:solidFill>
                  <a:schemeClr val="lt1"/>
                </a:solidFill>
                <a:latin typeface="Proxima Nova"/>
                <a:ea typeface="Proxima Nova Semibold"/>
                <a:cs typeface="Proxima Nova Semibold"/>
                <a:sym typeface="Proxima Nova"/>
              </a:rPr>
              <a:t> </a:t>
            </a:r>
            <a:endParaRPr sz="9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9" name="Google Shape;875;p54"/>
          <p:cNvSpPr txBox="1"/>
          <p:nvPr/>
        </p:nvSpPr>
        <p:spPr>
          <a:xfrm>
            <a:off x="551850" y="8837620"/>
            <a:ext cx="57168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400" b="1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Павел Антошкин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4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Нетология, группа </a:t>
            </a:r>
            <a:r>
              <a:rPr lang="es-ES" sz="24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DS43 </a:t>
            </a:r>
            <a:r>
              <a:rPr lang="ru-RU" sz="24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24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4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ru-RU" sz="24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сентябрь 2021 – декабрь 2022)</a:t>
            </a:r>
            <a:endParaRPr sz="2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429170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Уровни протоколов</a:t>
            </a: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Каждая из групп протоколов характеризуется определенными параметрами, влияющими на эффективность урока.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551850" y="2505632"/>
            <a:ext cx="17089094" cy="7318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Базовые протоколы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Позволяют учителям познакомиться с очередным параметром урока и провести измерение количественных характеристик параметра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для всего класса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Учитель, проводящий урок, работает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в привычном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для себя режиме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Усложненные протоколы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Позволяют учителям научиться измерять количественные характеристики параметра для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всего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класса в целом и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отдельно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для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сильных, средних и слабых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учеников класса.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Учитель, проводящий урок,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старается следить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за улучшением характеристик параметра.</a:t>
            </a: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Прицельные протоколы</a:t>
            </a:r>
            <a:b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Позволяют учителям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целенаправленно отработать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текущий параметр, уделяя во время урока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особое внимание «мишеням»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— двум или трем ученикам. Измерение количественных характеристик проводится для всего класса, для учеников разных уровней и для мишеней. 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429170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Сбор первичных данных</a:t>
            </a:r>
            <a:b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На уроке, который проводит Учитель 1, в качестве наблюдателя присутствует Учитель 2,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который на плане класса фиксирует параметры урока, а после урока заполняет таблицу в экселе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75048" y="2263180"/>
            <a:ext cx="16777864" cy="763284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367136" y="2695228"/>
            <a:ext cx="4896544" cy="6768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494;p9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1592272" y="2695228"/>
            <a:ext cx="5112568" cy="676875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383;p121"/>
          <p:cNvSpPr/>
          <p:nvPr/>
        </p:nvSpPr>
        <p:spPr>
          <a:xfrm>
            <a:off x="7559824" y="2767236"/>
            <a:ext cx="2880320" cy="996600"/>
          </a:xfrm>
          <a:prstGeom prst="roundRect">
            <a:avLst>
              <a:gd name="adj" fmla="val 27974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На уроке</a:t>
            </a:r>
            <a:endParaRPr sz="2400" dirty="0"/>
          </a:p>
        </p:txBody>
      </p:sp>
      <p:sp>
        <p:nvSpPr>
          <p:cNvPr id="10" name="Google Shape;2383;p121"/>
          <p:cNvSpPr/>
          <p:nvPr/>
        </p:nvSpPr>
        <p:spPr>
          <a:xfrm>
            <a:off x="7559824" y="8167836"/>
            <a:ext cx="2880320" cy="996600"/>
          </a:xfrm>
          <a:prstGeom prst="roundRect">
            <a:avLst>
              <a:gd name="adj" fmla="val 27974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После урока</a:t>
            </a:r>
            <a:endParaRPr sz="2400" dirty="0"/>
          </a:p>
        </p:txBody>
      </p:sp>
      <p:cxnSp>
        <p:nvCxnSpPr>
          <p:cNvPr id="11" name="Прямая со стрелкой 36"/>
          <p:cNvCxnSpPr>
            <a:stCxn id="9" idx="1"/>
          </p:cNvCxnSpPr>
          <p:nvPr/>
        </p:nvCxnSpPr>
        <p:spPr>
          <a:xfrm flipH="1">
            <a:off x="6263680" y="3265536"/>
            <a:ext cx="1296144" cy="5756"/>
          </a:xfrm>
          <a:prstGeom prst="straightConnector1">
            <a:avLst/>
          </a:prstGeom>
          <a:ln w="28575" cap="rnd">
            <a:solidFill>
              <a:schemeClr val="bg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36"/>
          <p:cNvCxnSpPr>
            <a:stCxn id="10" idx="3"/>
          </p:cNvCxnSpPr>
          <p:nvPr/>
        </p:nvCxnSpPr>
        <p:spPr>
          <a:xfrm>
            <a:off x="10440144" y="8666136"/>
            <a:ext cx="1224136" cy="5756"/>
          </a:xfrm>
          <a:prstGeom prst="straightConnector1">
            <a:avLst/>
          </a:prstGeom>
          <a:ln w="28575" cap="rnd">
            <a:solidFill>
              <a:schemeClr val="bg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119"/>
          <p:cNvSpPr txBox="1"/>
          <p:nvPr/>
        </p:nvSpPr>
        <p:spPr>
          <a:xfrm>
            <a:off x="946950" y="2952000"/>
            <a:ext cx="2883600" cy="14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i="0" u="none" strike="noStrike" cap="none" dirty="0" smtClean="0">
                <a:latin typeface="Proxima Nova"/>
                <a:ea typeface="Proxima Nova"/>
                <a:cs typeface="Proxima Nova"/>
                <a:sym typeface="Proxima Nova"/>
              </a:rPr>
              <a:t>Учителя заполняют протоколы наблюдений</a:t>
            </a:r>
            <a:endParaRPr sz="2400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353" name="Google Shape;2353;p119"/>
          <p:cNvCxnSpPr/>
          <p:nvPr/>
        </p:nvCxnSpPr>
        <p:spPr>
          <a:xfrm rot="10800000">
            <a:off x="1267425" y="5065650"/>
            <a:ext cx="17068200" cy="0"/>
          </a:xfrm>
          <a:prstGeom prst="straightConnector1">
            <a:avLst/>
          </a:prstGeom>
          <a:noFill/>
          <a:ln w="28575" cap="flat" cmpd="sng">
            <a:solidFill>
              <a:srgbClr val="4BD0A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354" name="Google Shape;2354;p119"/>
          <p:cNvSpPr/>
          <p:nvPr/>
        </p:nvSpPr>
        <p:spPr>
          <a:xfrm>
            <a:off x="550950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ru" sz="36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320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5" name="Google Shape;2355;p119"/>
          <p:cNvSpPr/>
          <p:nvPr/>
        </p:nvSpPr>
        <p:spPr>
          <a:xfrm>
            <a:off x="4024650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ru" sz="36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360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6" name="Google Shape;2356;p119"/>
          <p:cNvSpPr/>
          <p:nvPr/>
        </p:nvSpPr>
        <p:spPr>
          <a:xfrm>
            <a:off x="7498349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ru" sz="36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360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7" name="Google Shape;2357;p119"/>
          <p:cNvSpPr/>
          <p:nvPr/>
        </p:nvSpPr>
        <p:spPr>
          <a:xfrm>
            <a:off x="10972049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ru" sz="36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360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8" name="Google Shape;2358;p119"/>
          <p:cNvSpPr/>
          <p:nvPr/>
        </p:nvSpPr>
        <p:spPr>
          <a:xfrm>
            <a:off x="14445748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ru" sz="36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360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9" name="Google Shape;2359;p119"/>
          <p:cNvSpPr txBox="1"/>
          <p:nvPr/>
        </p:nvSpPr>
        <p:spPr>
          <a:xfrm>
            <a:off x="4422825" y="5940000"/>
            <a:ext cx="2858400" cy="14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i="0" u="none" strike="noStrike" cap="none" dirty="0" smtClean="0">
                <a:latin typeface="Proxima Nova"/>
                <a:ea typeface="Proxima Nova"/>
                <a:cs typeface="Proxima Nova"/>
                <a:sym typeface="Proxima Nova"/>
              </a:rPr>
              <a:t>Копии протоколов загружаются кураторами в систему обучения</a:t>
            </a:r>
            <a:endParaRPr sz="2400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0" name="Google Shape;2360;p119"/>
          <p:cNvSpPr txBox="1"/>
          <p:nvPr/>
        </p:nvSpPr>
        <p:spPr>
          <a:xfrm>
            <a:off x="7893584" y="2952000"/>
            <a:ext cx="3050616" cy="14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Организаторы обучения сохраняют протоколы и выдают обратную связь</a:t>
            </a:r>
            <a:endParaRPr sz="2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1" name="Google Shape;2361;p119"/>
          <p:cNvSpPr txBox="1"/>
          <p:nvPr/>
        </p:nvSpPr>
        <p:spPr>
          <a:xfrm>
            <a:off x="11370375" y="5940000"/>
            <a:ext cx="2858400" cy="14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Организаторы обучения загружают файлы протоколов в БД</a:t>
            </a:r>
            <a:endParaRPr sz="2400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2" name="Google Shape;2362;p119"/>
          <p:cNvSpPr txBox="1"/>
          <p:nvPr/>
        </p:nvSpPr>
        <p:spPr>
          <a:xfrm>
            <a:off x="14849475" y="2952000"/>
            <a:ext cx="2893200" cy="1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i="0" u="none" strike="noStrike" cap="none" dirty="0" smtClean="0">
                <a:latin typeface="Proxima Nova"/>
                <a:ea typeface="Proxima Nova"/>
                <a:cs typeface="Proxima Nova"/>
                <a:sym typeface="Proxima Nova"/>
              </a:rPr>
              <a:t>Данные из протоколов сохраняются в реляционной БД</a:t>
            </a:r>
            <a:endParaRPr sz="2400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3" name="Google Shape;2363;p119"/>
          <p:cNvSpPr txBox="1"/>
          <p:nvPr/>
        </p:nvSpPr>
        <p:spPr>
          <a:xfrm>
            <a:off x="551850" y="489600"/>
            <a:ext cx="15720942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Перенос первичных данных в БД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В 2022 году была создана база данных для хранения данных проекта и админпанель для работы с базой</a:t>
            </a:r>
            <a:b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" sz="24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81;p89"/>
          <p:cNvSpPr txBox="1"/>
          <p:nvPr/>
        </p:nvSpPr>
        <p:spPr>
          <a:xfrm>
            <a:off x="551850" y="489600"/>
            <a:ext cx="1429170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80000"/>
              </a:lnSpc>
            </a:pP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Данные для исследования</a:t>
            </a:r>
            <a:b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В основу исследования положены данные, накопленные в ходе годичного обучения </a:t>
            </a:r>
            <a:b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школ Новосибирской области с низкими образовательными результатами (весна – осень 2022)</a:t>
            </a:r>
          </a:p>
          <a:p>
            <a:pPr lvl="0">
              <a:lnSpc>
                <a:spcPct val="80000"/>
              </a:lnSpc>
            </a:pP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" name="Google Shape;1466;p88"/>
          <p:cNvSpPr/>
          <p:nvPr/>
        </p:nvSpPr>
        <p:spPr>
          <a:xfrm>
            <a:off x="551850" y="3199284"/>
            <a:ext cx="4581269" cy="4581269"/>
          </a:xfrm>
          <a:prstGeom prst="ellipse">
            <a:avLst/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67</a:t>
            </a:r>
            <a:endParaRPr sz="9600" b="1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Ш</a:t>
            </a:r>
            <a:r>
              <a:rPr lang="ru" sz="3000" b="1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кол</a:t>
            </a:r>
            <a:endParaRPr b="1" dirty="0"/>
          </a:p>
        </p:txBody>
      </p:sp>
      <p:sp>
        <p:nvSpPr>
          <p:cNvPr id="6" name="Google Shape;1467;p88"/>
          <p:cNvSpPr/>
          <p:nvPr/>
        </p:nvSpPr>
        <p:spPr>
          <a:xfrm>
            <a:off x="5143675" y="3203439"/>
            <a:ext cx="4581269" cy="4581269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282</a:t>
            </a:r>
            <a:endParaRPr sz="9600" b="1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учителя</a:t>
            </a:r>
            <a:endParaRPr b="1" dirty="0"/>
          </a:p>
        </p:txBody>
      </p:sp>
      <p:sp>
        <p:nvSpPr>
          <p:cNvPr id="7" name="Google Shape;1468;p88"/>
          <p:cNvSpPr/>
          <p:nvPr/>
        </p:nvSpPr>
        <p:spPr>
          <a:xfrm>
            <a:off x="9717907" y="3203439"/>
            <a:ext cx="4581269" cy="4581269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28575" cap="flat" cmpd="sng">
            <a:solidFill>
              <a:srgbClr val="9E9F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3001</a:t>
            </a:r>
            <a:endParaRPr sz="9600" b="1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 smtClean="0">
                <a:solidFill>
                  <a:schemeClr val="dk1"/>
                </a:solidFill>
                <a:latin typeface="Proxima Nova"/>
                <a:sym typeface="Proxima Nova"/>
              </a:rPr>
              <a:t>протокол</a:t>
            </a:r>
            <a:endParaRPr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74"/>
          <p:cNvSpPr txBox="1"/>
          <p:nvPr/>
        </p:nvSpPr>
        <p:spPr>
          <a:xfrm>
            <a:off x="551850" y="489600"/>
            <a:ext cx="142917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Задачи дипломной работы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4" name="Google Shape;1190;p77"/>
          <p:cNvGrpSpPr/>
          <p:nvPr/>
        </p:nvGrpSpPr>
        <p:grpSpPr>
          <a:xfrm>
            <a:off x="558000" y="2952000"/>
            <a:ext cx="7139850" cy="2728800"/>
            <a:chOff x="558000" y="2952000"/>
            <a:chExt cx="7139850" cy="2728800"/>
          </a:xfrm>
        </p:grpSpPr>
        <p:sp>
          <p:nvSpPr>
            <p:cNvPr id="5" name="Google Shape;1191;p77"/>
            <p:cNvSpPr txBox="1"/>
            <p:nvPr/>
          </p:nvSpPr>
          <p:spPr>
            <a:xfrm>
              <a:off x="1981050" y="2952000"/>
              <a:ext cx="5716800" cy="272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-RU" sz="2400" b="1" dirty="0" smtClean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Очистка, дополнение и анализ данных</a:t>
              </a: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-RU" sz="1800" dirty="0" smtClean="0">
                  <a:latin typeface="Proxima Nova"/>
                  <a:ea typeface="Proxima Nova"/>
                  <a:cs typeface="Proxima Nova"/>
                  <a:sym typeface="Proxima Nova"/>
                </a:rPr>
                <a:t>Проведение первичного анализа данных</a:t>
              </a: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-RU" sz="1800" dirty="0" smtClean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Формирование вторичных признаков</a:t>
              </a: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-RU" sz="1800" dirty="0" smtClean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Выделение метрик успешности результатов обучения</a:t>
              </a:r>
              <a:endParaRPr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6" name="Google Shape;1192;p77"/>
            <p:cNvSpPr/>
            <p:nvPr/>
          </p:nvSpPr>
          <p:spPr>
            <a:xfrm>
              <a:off x="558000" y="2952000"/>
              <a:ext cx="1000800" cy="10008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 b="1"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b="1"/>
            </a:p>
          </p:txBody>
        </p:sp>
      </p:grpSp>
      <p:grpSp>
        <p:nvGrpSpPr>
          <p:cNvPr id="7" name="Google Shape;1193;p77"/>
          <p:cNvGrpSpPr/>
          <p:nvPr/>
        </p:nvGrpSpPr>
        <p:grpSpPr>
          <a:xfrm>
            <a:off x="551850" y="6417900"/>
            <a:ext cx="7146000" cy="2728950"/>
            <a:chOff x="551850" y="6417900"/>
            <a:chExt cx="7146000" cy="2728950"/>
          </a:xfrm>
        </p:grpSpPr>
        <p:sp>
          <p:nvSpPr>
            <p:cNvPr id="8" name="Google Shape;1194;p77"/>
            <p:cNvSpPr txBox="1"/>
            <p:nvPr/>
          </p:nvSpPr>
          <p:spPr>
            <a:xfrm>
              <a:off x="1981050" y="6419850"/>
              <a:ext cx="5716800" cy="272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-RU" sz="2400" b="1" dirty="0" smtClean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Анализ текстов (рефлексия учителей)</a:t>
              </a: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-RU" sz="1800" dirty="0" smtClean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Определение степени удовлетворенности учителя проведенным уроком</a:t>
              </a: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-RU" sz="1800" dirty="0" smtClean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Определение степени готовности учителя что-то изменить на следующем уроке</a:t>
              </a: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-RU" sz="1800" dirty="0" smtClean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Оценка качества предсказаний с использованием самооценки учителей и экспертной оценки текстов</a:t>
              </a:r>
              <a:endParaRPr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" name="Google Shape;1195;p77"/>
            <p:cNvSpPr/>
            <p:nvPr/>
          </p:nvSpPr>
          <p:spPr>
            <a:xfrm>
              <a:off x="551850" y="6417900"/>
              <a:ext cx="998100" cy="9981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 b="1"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 b="1"/>
            </a:p>
          </p:txBody>
        </p:sp>
      </p:grpSp>
      <p:grpSp>
        <p:nvGrpSpPr>
          <p:cNvPr id="10" name="Google Shape;1196;p77"/>
          <p:cNvGrpSpPr/>
          <p:nvPr/>
        </p:nvGrpSpPr>
        <p:grpSpPr>
          <a:xfrm>
            <a:off x="9144000" y="6422400"/>
            <a:ext cx="8064896" cy="2724375"/>
            <a:chOff x="9144000" y="6422400"/>
            <a:chExt cx="7135200" cy="2724375"/>
          </a:xfrm>
        </p:grpSpPr>
        <p:sp>
          <p:nvSpPr>
            <p:cNvPr id="11" name="Google Shape;1197;p77"/>
            <p:cNvSpPr txBox="1"/>
            <p:nvPr/>
          </p:nvSpPr>
          <p:spPr>
            <a:xfrm>
              <a:off x="10562400" y="6429375"/>
              <a:ext cx="5716800" cy="271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-RU" sz="2400" b="1" dirty="0" smtClean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Перспективы использования </a:t>
              </a:r>
              <a:r>
                <a:rPr lang="es-ES" sz="2400" b="1" dirty="0" smtClean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DS</a:t>
              </a:r>
              <a:r>
                <a:rPr lang="ru-RU" sz="2400" b="1" dirty="0" smtClean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в проекте</a:t>
              </a: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-RU" sz="1800" dirty="0" smtClean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Поиск задач в рамках проекта, для решения которых могут быть использованы технологии </a:t>
              </a:r>
              <a:r>
                <a:rPr lang="es-ES" sz="1800" dirty="0" smtClean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DataScience</a:t>
              </a:r>
              <a:r>
                <a:rPr lang="en-US" sz="1800" dirty="0" smtClean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:</a:t>
              </a: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Tx/>
                <a:buChar char="-"/>
              </a:pPr>
              <a:r>
                <a:rPr lang="ru-RU" sz="1800" dirty="0" smtClean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- Рекомендательные системы</a:t>
              </a: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Tx/>
                <a:buChar char="-"/>
              </a:pPr>
              <a:r>
                <a:rPr lang="ru-RU" sz="1800" dirty="0" smtClean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- Временные ряды</a:t>
              </a: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Tx/>
                <a:buChar char="-"/>
              </a:pPr>
              <a:r>
                <a:rPr lang="ru-RU" sz="1800" dirty="0" smtClean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- Оценка качества обучения</a:t>
              </a:r>
              <a:endParaRPr sz="18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" name="Google Shape;1198;p77"/>
            <p:cNvSpPr/>
            <p:nvPr/>
          </p:nvSpPr>
          <p:spPr>
            <a:xfrm>
              <a:off x="9144000" y="6422400"/>
              <a:ext cx="993600" cy="9936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 b="1">
                  <a:latin typeface="Proxima Nova"/>
                  <a:ea typeface="Proxima Nova"/>
                  <a:cs typeface="Proxima Nova"/>
                  <a:sym typeface="Proxima Nova"/>
                </a:rPr>
                <a:t>4</a:t>
              </a:r>
              <a:endParaRPr b="1"/>
            </a:p>
          </p:txBody>
        </p:sp>
      </p:grpSp>
      <p:grpSp>
        <p:nvGrpSpPr>
          <p:cNvPr id="13" name="Google Shape;1199;p77"/>
          <p:cNvGrpSpPr/>
          <p:nvPr/>
        </p:nvGrpSpPr>
        <p:grpSpPr>
          <a:xfrm>
            <a:off x="9144000" y="2952000"/>
            <a:ext cx="7135200" cy="2728800"/>
            <a:chOff x="9144000" y="2952000"/>
            <a:chExt cx="7135200" cy="2728800"/>
          </a:xfrm>
        </p:grpSpPr>
        <p:sp>
          <p:nvSpPr>
            <p:cNvPr id="14" name="Google Shape;1200;p77"/>
            <p:cNvSpPr txBox="1"/>
            <p:nvPr/>
          </p:nvSpPr>
          <p:spPr>
            <a:xfrm>
              <a:off x="10562400" y="2952000"/>
              <a:ext cx="5716800" cy="272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 b="1" dirty="0" smtClean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Кластеризация </a:t>
              </a:r>
              <a:r>
                <a:rPr lang="ru" sz="2400" b="1" dirty="0" smtClean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школ</a:t>
              </a:r>
              <a:endParaRPr sz="1800" dirty="0" smtClean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800" dirty="0" smtClean="0">
                  <a:latin typeface="Proxima Nova"/>
                  <a:ea typeface="Proxima Nova"/>
                  <a:cs typeface="Proxima Nova"/>
                  <a:sym typeface="Proxima Nova"/>
                </a:rPr>
                <a:t>Выделение кластеров школ</a:t>
              </a: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-RU" sz="1800" dirty="0" smtClean="0">
                  <a:latin typeface="Proxima Nova"/>
                  <a:ea typeface="Proxima Nova"/>
                  <a:cs typeface="Proxima Nova"/>
                  <a:sym typeface="Proxima Nova"/>
                </a:rPr>
                <a:t>Определение </a:t>
              </a:r>
              <a:r>
                <a:rPr lang="ru-RU" sz="1800" dirty="0" smtClean="0">
                  <a:latin typeface="Proxima Nova"/>
                  <a:ea typeface="Proxima Nova"/>
                  <a:cs typeface="Proxima Nova"/>
                  <a:sym typeface="Proxima Nova"/>
                </a:rPr>
                <a:t>особенностей кластеров (с каждым кластером могут реализовываться разные сценарии поддержки)</a:t>
              </a: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5" name="Google Shape;1201;p77"/>
            <p:cNvSpPr/>
            <p:nvPr/>
          </p:nvSpPr>
          <p:spPr>
            <a:xfrm>
              <a:off x="9144000" y="2952000"/>
              <a:ext cx="1000800" cy="1000800"/>
            </a:xfrm>
            <a:prstGeom prst="ellipse">
              <a:avLst/>
            </a:prstGeom>
            <a:noFill/>
            <a:ln w="28575" cap="flat" cmpd="sng">
              <a:solidFill>
                <a:srgbClr val="4BD0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2400" b="1"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 b="1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65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65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65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65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5" name="Google Shape;1065;p65"/>
          <p:cNvSpPr txBox="1"/>
          <p:nvPr/>
        </p:nvSpPr>
        <p:spPr>
          <a:xfrm>
            <a:off x="551850" y="489600"/>
            <a:ext cx="17161102" cy="44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600" b="1" dirty="0" smtClean="0">
                <a:latin typeface="Proxima Nova"/>
                <a:ea typeface="Proxima Nova"/>
                <a:cs typeface="Proxima Nova"/>
                <a:sym typeface="Proxima Nova"/>
              </a:rPr>
              <a:t>Подготовка и анализ данных</a:t>
            </a:r>
            <a:endParaRPr sz="9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>
                <a:solidFill>
                  <a:schemeClr val="lt1"/>
                </a:solidFill>
                <a:latin typeface="Proxima Nova"/>
                <a:ea typeface="Proxima Nova Semibold"/>
                <a:cs typeface="Proxima Nova Semibold"/>
                <a:sym typeface="Proxima Nova"/>
              </a:rPr>
              <a:t>Рассмотрим процесс преобразования «сырых» данных в рабочие датафреймы</a:t>
            </a:r>
            <a:endParaRPr sz="9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119"/>
          <p:cNvSpPr txBox="1"/>
          <p:nvPr/>
        </p:nvSpPr>
        <p:spPr>
          <a:xfrm>
            <a:off x="946950" y="2952000"/>
            <a:ext cx="2883600" cy="14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i="0" u="none" strike="noStrike" cap="none" dirty="0" smtClean="0">
                <a:latin typeface="Proxima Nova"/>
                <a:ea typeface="Proxima Nova"/>
                <a:cs typeface="Proxima Nova"/>
                <a:sym typeface="Proxima Nova"/>
              </a:rPr>
              <a:t>Импорт данных  шаблонов </a:t>
            </a:r>
            <a:br>
              <a:rPr lang="ru" sz="2400" i="0" u="none" strike="noStrike" cap="none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i="0" u="none" strike="noStrike" cap="none" dirty="0" smtClean="0">
                <a:latin typeface="Proxima Nova"/>
                <a:ea typeface="Proxima Nova"/>
                <a:cs typeface="Proxima Nova"/>
                <a:sym typeface="Proxima Nova"/>
              </a:rPr>
              <a:t>и заполненных протоколов</a:t>
            </a:r>
            <a:endParaRPr sz="2400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353" name="Google Shape;2353;p119"/>
          <p:cNvCxnSpPr/>
          <p:nvPr/>
        </p:nvCxnSpPr>
        <p:spPr>
          <a:xfrm rot="10800000">
            <a:off x="1267425" y="5065650"/>
            <a:ext cx="17068200" cy="0"/>
          </a:xfrm>
          <a:prstGeom prst="straightConnector1">
            <a:avLst/>
          </a:prstGeom>
          <a:noFill/>
          <a:ln w="28575" cap="flat" cmpd="sng">
            <a:solidFill>
              <a:srgbClr val="4BD0A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354" name="Google Shape;2354;p119"/>
          <p:cNvSpPr/>
          <p:nvPr/>
        </p:nvSpPr>
        <p:spPr>
          <a:xfrm>
            <a:off x="550950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ru" sz="36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320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5" name="Google Shape;2355;p119"/>
          <p:cNvSpPr/>
          <p:nvPr/>
        </p:nvSpPr>
        <p:spPr>
          <a:xfrm>
            <a:off x="3455368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ru" sz="3600" b="1" i="0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360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6" name="Google Shape;2356;p119"/>
          <p:cNvSpPr/>
          <p:nvPr/>
        </p:nvSpPr>
        <p:spPr>
          <a:xfrm>
            <a:off x="6335688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ru" sz="3600" b="1" i="0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360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7" name="Google Shape;2357;p119"/>
          <p:cNvSpPr/>
          <p:nvPr/>
        </p:nvSpPr>
        <p:spPr>
          <a:xfrm>
            <a:off x="9288016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ru" sz="3600" b="1" i="0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360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8" name="Google Shape;2358;p119"/>
          <p:cNvSpPr/>
          <p:nvPr/>
        </p:nvSpPr>
        <p:spPr>
          <a:xfrm>
            <a:off x="12168336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ru" sz="3600" b="1" i="0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360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9" name="Google Shape;2359;p119"/>
          <p:cNvSpPr txBox="1"/>
          <p:nvPr/>
        </p:nvSpPr>
        <p:spPr>
          <a:xfrm>
            <a:off x="3887416" y="5940000"/>
            <a:ext cx="2858400" cy="14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i="0" u="none" strike="noStrike" cap="none" dirty="0" smtClean="0">
                <a:latin typeface="Proxima Nova"/>
                <a:ea typeface="Proxima Nova"/>
                <a:cs typeface="Proxima Nova"/>
                <a:sym typeface="Proxima Nova"/>
              </a:rPr>
              <a:t>Анонимизация</a:t>
            </a:r>
            <a:endParaRPr sz="2400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0" name="Google Shape;2360;p119"/>
          <p:cNvSpPr txBox="1"/>
          <p:nvPr/>
        </p:nvSpPr>
        <p:spPr>
          <a:xfrm>
            <a:off x="6730923" y="2952000"/>
            <a:ext cx="3050616" cy="14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endParaRPr lang="ru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endParaRPr lang="ru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Работа с пропусками</a:t>
            </a:r>
            <a:endParaRPr sz="2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1" name="Google Shape;2361;p119"/>
          <p:cNvSpPr txBox="1"/>
          <p:nvPr/>
        </p:nvSpPr>
        <p:spPr>
          <a:xfrm>
            <a:off x="9686342" y="5940000"/>
            <a:ext cx="2858400" cy="14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Анализ метрик </a:t>
            </a:r>
            <a:b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по шаблонам</a:t>
            </a:r>
            <a:endParaRPr sz="2400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2" name="Google Shape;2362;p119"/>
          <p:cNvSpPr txBox="1"/>
          <p:nvPr/>
        </p:nvSpPr>
        <p:spPr>
          <a:xfrm>
            <a:off x="12572063" y="2952000"/>
            <a:ext cx="2893200" cy="1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endParaRPr lang="ru" sz="2400" i="0" u="none" strike="noStrike" cap="none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i="0" u="none" strike="noStrike" cap="none" dirty="0" smtClean="0">
                <a:latin typeface="Proxima Nova"/>
                <a:ea typeface="Proxima Nova"/>
                <a:cs typeface="Proxima Nova"/>
                <a:sym typeface="Proxima Nova"/>
              </a:rPr>
              <a:t>Анализ метрик </a:t>
            </a:r>
            <a:br>
              <a:rPr lang="ru" sz="2400" i="0" u="none" strike="noStrike" cap="none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i="0" u="none" strike="noStrike" cap="none" dirty="0" smtClean="0">
                <a:latin typeface="Proxima Nova"/>
                <a:ea typeface="Proxima Nova"/>
                <a:cs typeface="Proxima Nova"/>
                <a:sym typeface="Proxima Nova"/>
              </a:rPr>
              <a:t>по школам</a:t>
            </a:r>
            <a:endParaRPr sz="2400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3" name="Google Shape;2363;p119"/>
          <p:cNvSpPr txBox="1"/>
          <p:nvPr/>
        </p:nvSpPr>
        <p:spPr>
          <a:xfrm>
            <a:off x="551850" y="489600"/>
            <a:ext cx="15720942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Основные этапы первичного анализа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" sz="24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Google Shape;2357;p119"/>
          <p:cNvSpPr/>
          <p:nvPr/>
        </p:nvSpPr>
        <p:spPr>
          <a:xfrm>
            <a:off x="15120664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ru" sz="3600" b="1" i="0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360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" name="Google Shape;2361;p119"/>
          <p:cNvSpPr txBox="1"/>
          <p:nvPr/>
        </p:nvSpPr>
        <p:spPr>
          <a:xfrm>
            <a:off x="15518990" y="5940000"/>
            <a:ext cx="2481994" cy="14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Анализ метрик по учителям</a:t>
            </a:r>
            <a:endParaRPr sz="2400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579295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Использование шаблонов протоколов</a:t>
            </a:r>
            <a:endParaRPr lang="en-US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Количество анализируемых протоколов — </a:t>
            </a: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3001</a:t>
            </a:r>
            <a:endParaRPr lang="ru-RU" sz="2400" b="1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6488816" y="6655668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 smtClean="0">
                <a:solidFill>
                  <a:schemeClr val="tx2">
                    <a:lumMod val="10000"/>
                    <a:lumOff val="90000"/>
                  </a:schemeClr>
                </a:solidFill>
              </a:rPr>
              <a:t>Школа</a:t>
            </a:r>
            <a:endParaRPr lang="ru-RU" sz="24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12600384" y="5503540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Планирование — Урок — Наблюдение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72392" y="615161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Обсуждение — Заполнение протокола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162" name="Прямая соединительная линия 161"/>
          <p:cNvCxnSpPr/>
          <p:nvPr/>
        </p:nvCxnSpPr>
        <p:spPr>
          <a:xfrm>
            <a:off x="16632832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V="1">
            <a:off x="13464480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35088" y="2718455"/>
            <a:ext cx="16633848" cy="7105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773615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Использование шаблонов протоколов (школы)</a:t>
            </a:r>
            <a:endParaRPr lang="en-US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Протокол Распределение внимания учителя (усложн.) использовали в 94% из всех 67 школ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6488816" y="6655668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 smtClean="0">
                <a:solidFill>
                  <a:schemeClr val="tx2">
                    <a:lumMod val="10000"/>
                    <a:lumOff val="90000"/>
                  </a:schemeClr>
                </a:solidFill>
              </a:rPr>
              <a:t>Школа</a:t>
            </a:r>
            <a:endParaRPr lang="ru-RU" sz="24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12600384" y="5503540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Планирование — Урок — Наблюдение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72392" y="615161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Обсуждение — Заполнение протокола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162" name="Прямая соединительная линия 161"/>
          <p:cNvCxnSpPr/>
          <p:nvPr/>
        </p:nvCxnSpPr>
        <p:spPr>
          <a:xfrm>
            <a:off x="16632832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V="1">
            <a:off x="13464480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35088" y="2453427"/>
            <a:ext cx="16633848" cy="7013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773615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Использование уровней протоколов (учителя)</a:t>
            </a:r>
            <a:endParaRPr lang="en-US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Не больше половины учителей, которые использовали на уроках протоколы всех уровней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6488816" y="6655668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 smtClean="0">
                <a:solidFill>
                  <a:schemeClr val="tx2">
                    <a:lumMod val="10000"/>
                    <a:lumOff val="90000"/>
                  </a:schemeClr>
                </a:solidFill>
              </a:rPr>
              <a:t>Школа</a:t>
            </a:r>
            <a:endParaRPr lang="ru-RU" sz="24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12600384" y="5503540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Планирование — Урок — Наблюдение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72392" y="615161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Обсуждение — Заполнение протокола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162" name="Прямая соединительная линия 161"/>
          <p:cNvCxnSpPr/>
          <p:nvPr/>
        </p:nvCxnSpPr>
        <p:spPr>
          <a:xfrm>
            <a:off x="16632832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V="1">
            <a:off x="13464480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212657" y="2453427"/>
            <a:ext cx="10078709" cy="7013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64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3" name="Google Shape;1053;p64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64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64"/>
          <p:cNvSpPr/>
          <p:nvPr/>
        </p:nvSpPr>
        <p:spPr>
          <a:xfrm>
            <a:off x="4572000" y="506911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64"/>
          <p:cNvSpPr txBox="1"/>
          <p:nvPr/>
        </p:nvSpPr>
        <p:spPr>
          <a:xfrm>
            <a:off x="551850" y="489600"/>
            <a:ext cx="14712830" cy="44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600" b="1" dirty="0" smtClean="0">
                <a:latin typeface="Proxima Nova"/>
                <a:ea typeface="Proxima Nova"/>
                <a:cs typeface="Proxima Nova"/>
                <a:sym typeface="Proxima Nova"/>
              </a:rPr>
              <a:t>О кураторской методике</a:t>
            </a:r>
            <a:br>
              <a:rPr lang="ru-RU" sz="96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sz="30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Краткое введение в предметную область исследования</a:t>
            </a:r>
            <a:endParaRPr sz="9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429170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Резюме по шаблонам</a:t>
            </a: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551850" y="2217600"/>
            <a:ext cx="15288894" cy="7030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Все шаблоны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протоколов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использовались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, но с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разной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частотой (разница - более чем в три раза).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Не было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ни одного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шаблона, который использовали бы в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каждой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школе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Не было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ни одного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шаблона, который использовал бы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каждый учитель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Самая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популярная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группа протоколов -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Распределение внимания учителя</a:t>
            </a:r>
            <a:b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Чаще всего использовались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усложненные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протоколы. 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Высокая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доля учителей, которые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НЕ попробовали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протоколы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отдельных уровней</a:t>
            </a:r>
            <a:endParaRPr lang="ru-RU" sz="3000" b="1" dirty="0" smtClean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429170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Структура основного датафрейма</a:t>
            </a: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В анализируемом датафрейме — 23 колонки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551850" y="2217600"/>
            <a:ext cx="7296006" cy="7030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indent="-460500">
              <a:buClr>
                <a:srgbClr val="4BD0A0"/>
              </a:buClr>
              <a:buSzPts val="3000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Мета-информация протокола: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endParaRPr lang="ru-RU" sz="20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prot_id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уникальный идентификатор протокола.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template_code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шаблон протокола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date_of_lesson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дата проведения урока</a:t>
            </a:r>
            <a:b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2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org_id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идентификатор организации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teacher_id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идентификатор учителя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observer_id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идентификатор наблюдателя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curator_id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идентификатор куратора</a:t>
            </a:r>
            <a:b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2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class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номер параллели класса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endParaRPr lang="ru-RU" sz="2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endParaRPr lang="ru-RU" sz="2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Рефлексия учителя по результатам урока</a:t>
            </a:r>
          </a:p>
          <a:p>
            <a:pPr marL="450000" indent="-460500">
              <a:buClr>
                <a:srgbClr val="4BD0A0"/>
              </a:buClr>
              <a:buSzPts val="3000"/>
            </a:pPr>
            <a:endParaRPr lang="ru-RU" sz="2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satisfaction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степень удовлетворенности учителя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wish_to_change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желание что-то изменить</a:t>
            </a:r>
            <a:b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2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teacher_comments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текстовый комментарий учителя</a:t>
            </a:r>
          </a:p>
          <a:p>
            <a:pPr marL="450000" indent="-460500">
              <a:buClr>
                <a:srgbClr val="4BD0A0"/>
              </a:buClr>
              <a:buSzPts val="3000"/>
            </a:pPr>
            <a:endParaRPr lang="ru-RU" sz="3000" b="1" dirty="0" smtClean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" name="Google Shape;1133;p74"/>
          <p:cNvSpPr txBox="1"/>
          <p:nvPr/>
        </p:nvSpPr>
        <p:spPr>
          <a:xfrm>
            <a:off x="8135888" y="2217600"/>
            <a:ext cx="9505056" cy="753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indent="-460500">
              <a:buClr>
                <a:srgbClr val="4BD0A0"/>
              </a:buClr>
              <a:buSzPts val="3000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Параметры урока, общие для большинства протоколов</a:t>
            </a:r>
          </a:p>
          <a:p>
            <a:pPr marL="450000" indent="-460500">
              <a:buClr>
                <a:srgbClr val="4BD0A0"/>
              </a:buClr>
              <a:buSzPts val="3000"/>
            </a:pPr>
            <a:endParaRPr lang="ru-RU" sz="20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pupils_all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количество учеников на уроке 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pupils_strong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количество сильных учеников на уроке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pupils_middle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количество средних учеников на уроке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pupils_weak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количество слабых учеников на уроке</a:t>
            </a:r>
            <a:b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2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interactions_all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количество взаимодействий учителя со всеми учениками в классе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interactions_strong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количество взаимодействий учителя с сильными учениками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interactions_middle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количество взаимодействий учителя со средними учениками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interactions_weak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количество взаимодействий учителя со слабыми учениками</a:t>
            </a:r>
            <a:b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2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attention_all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количество учеников, с которыми учитель взаимодействовал во время урока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attention_strong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количество сильных учеников, с которыми учитель взаимодействовал во время урока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attention_middle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количество средних учеников, с которыми учитель взаимодействовал во время урока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attention_weak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количество слабых учеников, с которыми учитель взаимодействовал во время урока</a:t>
            </a:r>
          </a:p>
          <a:p>
            <a:pPr marL="450000" indent="-460500">
              <a:buClr>
                <a:srgbClr val="4BD0A0"/>
              </a:buClr>
              <a:buSzPts val="3000"/>
            </a:pPr>
            <a:endParaRPr lang="ru-RU" sz="3000" b="1" dirty="0" smtClean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429170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Агрегация данных для анализа школ</a:t>
            </a: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В проекте приняли участие 67 школ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551850" y="2217600"/>
            <a:ext cx="14424798" cy="7030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indent="-460500">
              <a:buClr>
                <a:srgbClr val="4BD0A0"/>
              </a:buClr>
              <a:buSzPts val="3000"/>
            </a:pPr>
            <a:r>
              <a:rPr lang="ru-RU" sz="3200" b="1" dirty="0" smtClean="0">
                <a:latin typeface="Proxima Nova"/>
                <a:ea typeface="Proxima Nova"/>
                <a:cs typeface="Proxima Nova"/>
                <a:sym typeface="Proxima Nova"/>
              </a:rPr>
              <a:t>Для анализа был сформирован датафрейм из следующих колонок: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endParaRPr lang="ru-RU" sz="32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3200" b="1" dirty="0" smtClean="0">
                <a:latin typeface="Proxima Nova"/>
                <a:ea typeface="Proxima Nova"/>
                <a:cs typeface="Proxima Nova"/>
                <a:sym typeface="Proxima Nova"/>
              </a:rPr>
              <a:t>org_id</a:t>
            </a:r>
            <a:r>
              <a:rPr lang="ru-RU" sz="3200" dirty="0" smtClean="0">
                <a:latin typeface="Proxima Nova"/>
                <a:ea typeface="Proxima Nova"/>
                <a:cs typeface="Proxima Nova"/>
                <a:sym typeface="Proxima Nova"/>
              </a:rPr>
              <a:t> - идентификатор организации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en-US" sz="3200" b="1" dirty="0" smtClean="0">
                <a:latin typeface="Proxima Nova"/>
                <a:ea typeface="Proxima Nova"/>
                <a:cs typeface="Proxima Nova"/>
                <a:sym typeface="Proxima Nova"/>
              </a:rPr>
              <a:t>protocols</a:t>
            </a:r>
            <a:r>
              <a:rPr lang="ru-RU" sz="3200" b="1" dirty="0" smtClean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3200" dirty="0" smtClean="0"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r>
              <a:rPr lang="ru-RU" sz="3200" dirty="0" smtClean="0">
                <a:latin typeface="Proxima Nova"/>
                <a:ea typeface="Proxima Nova"/>
                <a:cs typeface="Proxima Nova"/>
                <a:sym typeface="Proxima Nova"/>
              </a:rPr>
              <a:t>количество протоколов, заполненных в школе</a:t>
            </a:r>
            <a:endParaRPr lang="en-US" sz="32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3200" b="1" dirty="0" smtClean="0">
                <a:latin typeface="Proxima Nova"/>
                <a:ea typeface="Proxima Nova"/>
                <a:cs typeface="Proxima Nova"/>
                <a:sym typeface="Proxima Nova"/>
              </a:rPr>
              <a:t>teacher</a:t>
            </a:r>
            <a:r>
              <a:rPr lang="en-US" sz="3200" b="1" dirty="0" smtClean="0"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ru-RU" sz="3200" dirty="0" smtClean="0">
                <a:latin typeface="Proxima Nova"/>
                <a:ea typeface="Proxima Nova"/>
                <a:cs typeface="Proxima Nova"/>
                <a:sym typeface="Proxima Nova"/>
              </a:rPr>
              <a:t> - количество учителей в школьной команде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3200" b="1" dirty="0" smtClean="0">
                <a:latin typeface="Proxima Nova"/>
                <a:ea typeface="Proxima Nova"/>
                <a:cs typeface="Proxima Nova"/>
                <a:sym typeface="Proxima Nova"/>
              </a:rPr>
              <a:t>curator</a:t>
            </a:r>
            <a:r>
              <a:rPr lang="en-US" sz="3200" b="1" dirty="0" smtClean="0"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ru-RU" sz="3200" dirty="0" smtClean="0">
                <a:latin typeface="Proxima Nova"/>
                <a:ea typeface="Proxima Nova"/>
                <a:cs typeface="Proxima Nova"/>
                <a:sym typeface="Proxima Nova"/>
              </a:rPr>
              <a:t> -  количество кураторов в школьной команде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es-ES" sz="3200" b="1" dirty="0" smtClean="0">
                <a:latin typeface="Proxima Nova"/>
                <a:ea typeface="Proxima Nova"/>
                <a:cs typeface="Proxima Nova"/>
                <a:sym typeface="Proxima Nova"/>
              </a:rPr>
              <a:t>pupils</a:t>
            </a:r>
            <a:r>
              <a:rPr lang="en-US" sz="3200" b="1" dirty="0" smtClean="0">
                <a:latin typeface="Proxima Nova"/>
                <a:ea typeface="Proxima Nova"/>
                <a:cs typeface="Proxima Nova"/>
                <a:sym typeface="Proxima Nova"/>
              </a:rPr>
              <a:t>_mean</a:t>
            </a:r>
            <a:r>
              <a:rPr lang="ru-RU" sz="3200" dirty="0" smtClean="0">
                <a:latin typeface="Proxima Nova"/>
                <a:ea typeface="Proxima Nova"/>
                <a:cs typeface="Proxima Nova"/>
                <a:sym typeface="Proxima Nova"/>
              </a:rPr>
              <a:t> - среднее количество учеников на уроках в школе </a:t>
            </a:r>
            <a:br>
              <a:rPr lang="ru-RU" sz="32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200" dirty="0" smtClean="0">
                <a:latin typeface="Proxima Nova"/>
                <a:ea typeface="Proxima Nova"/>
                <a:cs typeface="Proxima Nova"/>
                <a:sym typeface="Proxima Nova"/>
              </a:rPr>
              <a:t>(косвенный признак </a:t>
            </a:r>
            <a:r>
              <a:rPr lang="ru-RU" sz="3200" b="1" dirty="0" smtClean="0">
                <a:latin typeface="Proxima Nova"/>
                <a:ea typeface="Proxima Nova"/>
                <a:cs typeface="Proxima Nova"/>
                <a:sym typeface="Proxima Nova"/>
              </a:rPr>
              <a:t>размера школы</a:t>
            </a:r>
            <a:r>
              <a:rPr lang="ru-RU" sz="3200" dirty="0" smtClean="0">
                <a:latin typeface="Proxima Nova"/>
                <a:ea typeface="Proxima Nova"/>
                <a:cs typeface="Proxima Nova"/>
                <a:sym typeface="Proxima Nova"/>
              </a:rPr>
              <a:t>)</a:t>
            </a:r>
          </a:p>
          <a:p>
            <a:pPr marL="450000" indent="-460500">
              <a:buClr>
                <a:srgbClr val="4BD0A0"/>
              </a:buClr>
              <a:buSzPts val="3000"/>
            </a:pPr>
            <a:endParaRPr lang="ru-RU" sz="32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es-ES" sz="3200" b="1" dirty="0" smtClean="0">
                <a:latin typeface="Proxima Nova"/>
                <a:ea typeface="Proxima Nova"/>
                <a:cs typeface="Proxima Nova"/>
                <a:sym typeface="Proxima Nova"/>
              </a:rPr>
              <a:t>prot_templates</a:t>
            </a:r>
            <a:r>
              <a:rPr lang="ru-RU" sz="3200" dirty="0" smtClean="0">
                <a:latin typeface="Proxima Nova"/>
                <a:ea typeface="Proxima Nova"/>
                <a:cs typeface="Proxima Nova"/>
                <a:sym typeface="Proxima Nova"/>
              </a:rPr>
              <a:t> - количество шаблонов протоколов, использованных в школе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en-US" sz="3200" b="1" dirty="0" smtClean="0">
                <a:latin typeface="Proxima Nova"/>
                <a:ea typeface="Proxima Nova"/>
                <a:cs typeface="Proxima Nova"/>
                <a:sym typeface="Proxima Nova"/>
              </a:rPr>
              <a:t>protocols_per_teacher</a:t>
            </a:r>
            <a:r>
              <a:rPr lang="ru-RU" sz="3200" dirty="0" smtClean="0">
                <a:latin typeface="Proxima Nova"/>
                <a:ea typeface="Proxima Nova"/>
                <a:cs typeface="Proxima Nova"/>
                <a:sym typeface="Proxima Nova"/>
              </a:rPr>
              <a:t> - среднее количество протоколов на одного учителя в школе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b="1" dirty="0" smtClean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479395" y="4989612"/>
            <a:ext cx="13292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Readmy.ipynb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8479395" y="4989612"/>
            <a:ext cx="13292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Readmy.ipynb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773615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Размеры школьных команд</a:t>
            </a:r>
            <a:endParaRPr lang="en-US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Средний размер школьной команды — это две тройки,  каждая из которых включает куратора и двух учителей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12600384" y="5503540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Планирование — Урок — Наблюдение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72392" y="615161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Обсуждение — Заполнение протокола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162" name="Прямая соединительная линия 161"/>
          <p:cNvCxnSpPr/>
          <p:nvPr/>
        </p:nvCxnSpPr>
        <p:spPr>
          <a:xfrm>
            <a:off x="16632832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V="1">
            <a:off x="13464480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04056" y="2392883"/>
            <a:ext cx="17280904" cy="6912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773615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Количество протоколов в школах</a:t>
            </a:r>
            <a:endParaRPr lang="en-US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В среднем одна школа за 2022 год в рамках проекта провела 45 уроков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12600384" y="5503540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Планирование — Урок — Наблюдение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72392" y="615161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Обсуждение — Заполнение протокола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162" name="Прямая соединительная линия 161"/>
          <p:cNvCxnSpPr/>
          <p:nvPr/>
        </p:nvCxnSpPr>
        <p:spPr>
          <a:xfrm>
            <a:off x="16632832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V="1">
            <a:off x="13464480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04056" y="2306156"/>
            <a:ext cx="17280904" cy="7085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773615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Количество протоколов на одного учителя</a:t>
            </a:r>
            <a:endParaRPr lang="en-US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Усредненная нагрузка учителей в школьных командах равна 12 протоколам на одного учителя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12600384" y="5503540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Планирование — Урок — Наблюдение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72392" y="615161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Обсуждение — Заполнение протокола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162" name="Прямая соединительная линия 161"/>
          <p:cNvCxnSpPr/>
          <p:nvPr/>
        </p:nvCxnSpPr>
        <p:spPr>
          <a:xfrm>
            <a:off x="16632832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V="1">
            <a:off x="13464480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04056" y="2392883"/>
            <a:ext cx="17280904" cy="6912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773615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Количество учеников на уроках</a:t>
            </a:r>
            <a:endParaRPr lang="en-US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Большая часть школ в проекте - малокомплектные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12600384" y="5503540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Планирование — Урок — Наблюдение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72392" y="615161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Обсуждение — Заполнение протокола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162" name="Прямая соединительная линия 161"/>
          <p:cNvCxnSpPr/>
          <p:nvPr/>
        </p:nvCxnSpPr>
        <p:spPr>
          <a:xfrm>
            <a:off x="16632832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V="1">
            <a:off x="13464480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04056" y="2392883"/>
            <a:ext cx="17280904" cy="6912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773615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Количество протоколов — Количество учеников</a:t>
            </a:r>
            <a:endParaRPr lang="en-US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Распределение нагрузки учителей для небольших школ имеет бОльшую вариативность, чем у более крупных.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12600384" y="5503540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Планирование — Урок — Наблюдение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72392" y="615161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Обсуждение — Заполнение протокола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162" name="Прямая соединительная линия 161"/>
          <p:cNvCxnSpPr/>
          <p:nvPr/>
        </p:nvCxnSpPr>
        <p:spPr>
          <a:xfrm>
            <a:off x="16632832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V="1">
            <a:off x="13464480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7790" y="2177089"/>
            <a:ext cx="18037210" cy="7214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429170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Резюме по организациям</a:t>
            </a: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551850" y="2217600"/>
            <a:ext cx="15288894" cy="7030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Количество протоколов, заполненных в каждой из школ проекта, очень разное, максимум и минимум отличаются почти на порядок (16 vs 128)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 Разброс значений среднего количеству протоколов, заполненных каждым учителем в школе, меньше, но тоже заметный (4.5 vs 22)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Небольшой размер школьных команд в рамках проекта — не обязательно следствие размера школы 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Среднее количество учеников в классах может быть одним из надежных показателей, характеризующих размер школы. В основном в проекте принимали участие небольшие школы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Похоже, что среди небольших школ нашлись как скептики (мало протоколов), так и энтузиасты (много протоколов). Более крупные школы обошлись без крайностей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429170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Агрегация данных для анализа учителей</a:t>
            </a: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В проекте приняли участие 282 учителя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551850" y="2217600"/>
            <a:ext cx="16729054" cy="7678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indent="-460500">
              <a:buClr>
                <a:srgbClr val="4BD0A0"/>
              </a:buClr>
              <a:buSzPts val="3000"/>
            </a:pPr>
            <a:r>
              <a:rPr lang="ru-RU" sz="3200" b="1" dirty="0" smtClean="0">
                <a:latin typeface="Proxima Nova"/>
                <a:ea typeface="Proxima Nova"/>
                <a:cs typeface="Proxima Nova"/>
                <a:sym typeface="Proxima Nova"/>
              </a:rPr>
              <a:t>Для анализа был сформирован датафрейм из следующих колонок: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endParaRPr lang="ru-RU" sz="32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es-ES" sz="3200" b="1" dirty="0" smtClean="0">
                <a:latin typeface="Proxima Nova"/>
                <a:ea typeface="Proxima Nova"/>
                <a:cs typeface="Proxima Nova"/>
                <a:sym typeface="Proxima Nova"/>
              </a:rPr>
              <a:t>teacher</a:t>
            </a:r>
            <a:r>
              <a:rPr lang="ru-RU" sz="3200" b="1" dirty="0" smtClean="0">
                <a:latin typeface="Proxima Nova"/>
                <a:ea typeface="Proxima Nova"/>
                <a:cs typeface="Proxima Nova"/>
                <a:sym typeface="Proxima Nova"/>
              </a:rPr>
              <a:t>_id</a:t>
            </a:r>
            <a:r>
              <a:rPr lang="ru-RU" sz="3200" dirty="0" smtClean="0">
                <a:latin typeface="Proxima Nova"/>
                <a:ea typeface="Proxima Nova"/>
                <a:cs typeface="Proxima Nova"/>
                <a:sym typeface="Proxima Nova"/>
              </a:rPr>
              <a:t> - идентификатор учителя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3200" b="1" dirty="0" smtClean="0">
                <a:latin typeface="Proxima Nova"/>
                <a:ea typeface="Proxima Nova"/>
                <a:cs typeface="Proxima Nova"/>
                <a:sym typeface="Proxima Nova"/>
              </a:rPr>
              <a:t>org_id</a:t>
            </a:r>
            <a:r>
              <a:rPr lang="ru-RU" sz="3200" dirty="0" smtClean="0">
                <a:latin typeface="Proxima Nova"/>
                <a:ea typeface="Proxima Nova"/>
                <a:cs typeface="Proxima Nova"/>
                <a:sym typeface="Proxima Nova"/>
              </a:rPr>
              <a:t> - идентификатор организации</a:t>
            </a:r>
            <a:br>
              <a:rPr lang="ru-RU" sz="32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2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en-US" sz="3200" b="1" dirty="0" smtClean="0">
                <a:latin typeface="Proxima Nova"/>
                <a:ea typeface="Proxima Nova"/>
                <a:cs typeface="Proxima Nova"/>
                <a:sym typeface="Proxima Nova"/>
              </a:rPr>
              <a:t>protocols</a:t>
            </a:r>
            <a:r>
              <a:rPr lang="ru-RU" sz="3200" b="1" dirty="0" smtClean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3200" dirty="0" smtClean="0"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r>
              <a:rPr lang="ru-RU" sz="3200" dirty="0" smtClean="0">
                <a:latin typeface="Proxima Nova"/>
                <a:ea typeface="Proxima Nova"/>
                <a:cs typeface="Proxima Nova"/>
                <a:sym typeface="Proxima Nova"/>
              </a:rPr>
              <a:t>количество протоколов, заполненных в школе</a:t>
            </a:r>
            <a:endParaRPr lang="es-ES" sz="32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3200" b="1" dirty="0" smtClean="0">
                <a:latin typeface="Proxima Nova"/>
                <a:ea typeface="Proxima Nova"/>
                <a:cs typeface="Proxima Nova"/>
                <a:sym typeface="Proxima Nova"/>
              </a:rPr>
              <a:t>base_prot</a:t>
            </a:r>
            <a:r>
              <a:rPr lang="ru-RU" sz="3200" dirty="0" smtClean="0">
                <a:latin typeface="Proxima Nova"/>
                <a:ea typeface="Proxima Nova"/>
                <a:cs typeface="Proxima Nova"/>
                <a:sym typeface="Proxima Nova"/>
              </a:rPr>
              <a:t> - количество базовых протоколов учителя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3200" b="1" dirty="0" smtClean="0">
                <a:latin typeface="Proxima Nova"/>
                <a:ea typeface="Proxima Nova"/>
                <a:cs typeface="Proxima Nova"/>
                <a:sym typeface="Proxima Nova"/>
              </a:rPr>
              <a:t>complicated_prot</a:t>
            </a:r>
            <a:r>
              <a:rPr lang="ru-RU" sz="3200" dirty="0" smtClean="0">
                <a:latin typeface="Proxima Nova"/>
                <a:ea typeface="Proxima Nova"/>
                <a:cs typeface="Proxima Nova"/>
                <a:sym typeface="Proxima Nova"/>
              </a:rPr>
              <a:t> - количество усложненных протоколов учителя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3200" b="1" dirty="0" smtClean="0">
                <a:latin typeface="Proxima Nova"/>
                <a:ea typeface="Proxima Nova"/>
                <a:cs typeface="Proxima Nova"/>
                <a:sym typeface="Proxima Nova"/>
              </a:rPr>
              <a:t>targeted_prot</a:t>
            </a:r>
            <a:r>
              <a:rPr lang="ru-RU" sz="3200" dirty="0" smtClean="0">
                <a:latin typeface="Proxima Nova"/>
                <a:ea typeface="Proxima Nova"/>
                <a:cs typeface="Proxima Nova"/>
                <a:sym typeface="Proxima Nova"/>
              </a:rPr>
              <a:t> - количество прицельных протоколов учителя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es-ES" sz="3200" b="1" dirty="0" smtClean="0">
                <a:latin typeface="Proxima Nova"/>
                <a:ea typeface="Proxima Nova"/>
                <a:cs typeface="Proxima Nova"/>
                <a:sym typeface="Proxima Nova"/>
              </a:rPr>
              <a:t>used_templates</a:t>
            </a:r>
            <a:r>
              <a:rPr lang="en-US" sz="3200" b="1" dirty="0" smtClean="0">
                <a:latin typeface="Proxima Nova"/>
                <a:ea typeface="Proxima Nova"/>
                <a:cs typeface="Proxima Nova"/>
                <a:sym typeface="Proxima Nova"/>
              </a:rPr>
              <a:t>_groups</a:t>
            </a:r>
            <a:r>
              <a:rPr lang="ru-RU" sz="3200" dirty="0" smtClean="0">
                <a:latin typeface="Proxima Nova"/>
                <a:ea typeface="Proxima Nova"/>
                <a:cs typeface="Proxima Nova"/>
                <a:sym typeface="Proxima Nova"/>
              </a:rPr>
              <a:t> - количество групп шаблонов, использованных учителем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endParaRPr lang="ru-RU" sz="32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es-ES" sz="3200" b="1" dirty="0" smtClean="0">
                <a:latin typeface="Proxima Nova"/>
                <a:ea typeface="Proxima Nova"/>
                <a:cs typeface="Proxima Nova"/>
                <a:sym typeface="Proxima Nova"/>
              </a:rPr>
              <a:t>pupils</a:t>
            </a:r>
            <a:r>
              <a:rPr lang="en-US" sz="3200" b="1" dirty="0" smtClean="0">
                <a:latin typeface="Proxima Nova"/>
                <a:ea typeface="Proxima Nova"/>
                <a:cs typeface="Proxima Nova"/>
                <a:sym typeface="Proxima Nova"/>
              </a:rPr>
              <a:t>_mean</a:t>
            </a:r>
            <a:r>
              <a:rPr lang="ru-RU" sz="3200" dirty="0" smtClean="0">
                <a:latin typeface="Proxima Nova"/>
                <a:ea typeface="Proxima Nova"/>
                <a:cs typeface="Proxima Nova"/>
                <a:sym typeface="Proxima Nova"/>
              </a:rPr>
              <a:t> - среднее количество учеников на уроках учителя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3200" b="1" dirty="0" smtClean="0">
                <a:latin typeface="Proxima Nova"/>
                <a:ea typeface="Proxima Nova"/>
                <a:cs typeface="Proxima Nova"/>
                <a:sym typeface="Proxima Nova"/>
              </a:rPr>
              <a:t>class </a:t>
            </a:r>
            <a:r>
              <a:rPr lang="ru-RU" sz="3200" dirty="0" smtClean="0">
                <a:latin typeface="Proxima Nova"/>
                <a:ea typeface="Proxima Nova"/>
                <a:cs typeface="Proxima Nova"/>
                <a:sym typeface="Proxima Nova"/>
              </a:rPr>
              <a:t>- параллель класса, с которой чаще всего работал учитель</a:t>
            </a:r>
            <a:br>
              <a:rPr lang="ru-RU" sz="32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2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3200" b="1" dirty="0" smtClean="0">
                <a:latin typeface="Proxima Nova"/>
                <a:ea typeface="Proxima Nova"/>
                <a:cs typeface="Proxima Nova"/>
                <a:sym typeface="Proxima Nova"/>
              </a:rPr>
              <a:t>satisfaction </a:t>
            </a:r>
            <a:r>
              <a:rPr lang="ru-RU" sz="3200" dirty="0" smtClean="0">
                <a:latin typeface="Proxima Nova"/>
                <a:ea typeface="Proxima Nova"/>
                <a:cs typeface="Proxima Nova"/>
                <a:sym typeface="Proxima Nova"/>
              </a:rPr>
              <a:t>- степень удовлетворения учителя от проведенного урока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5" name="Google Shape;1475;p8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947000" y="3870548"/>
            <a:ext cx="3719400" cy="3719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76" name="Google Shape;1476;p8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286850" y="4773808"/>
            <a:ext cx="3714300" cy="325001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77" name="Google Shape;1477;p89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2588900" y="3877762"/>
            <a:ext cx="3717000" cy="3703772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78" name="Google Shape;1478;p89"/>
          <p:cNvSpPr txBox="1"/>
          <p:nvPr/>
        </p:nvSpPr>
        <p:spPr>
          <a:xfrm>
            <a:off x="1676250" y="7770812"/>
            <a:ext cx="4260900" cy="219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Константин Ушаков</a:t>
            </a: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 algn="ctr"/>
            <a:r>
              <a:rPr lang="ru-RU" sz="1800" dirty="0" smtClean="0"/>
              <a:t>Д.п.н., профессор НИУ ВШЭ, </a:t>
            </a:r>
            <a:br>
              <a:rPr lang="ru-RU" sz="1800" dirty="0" smtClean="0"/>
            </a:br>
            <a:r>
              <a:rPr lang="ru-RU" sz="1800" dirty="0" smtClean="0"/>
              <a:t>главный редактор журнала «Директор школы»</a:t>
            </a:r>
            <a:endParaRPr sz="1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0" name="Google Shape;1480;p89"/>
          <p:cNvSpPr txBox="1"/>
          <p:nvPr/>
        </p:nvSpPr>
        <p:spPr>
          <a:xfrm>
            <a:off x="12316950" y="7770812"/>
            <a:ext cx="4260900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Екатерина </a:t>
            </a:r>
            <a:r>
              <a:rPr lang="ru-RU" sz="3000" dirty="0" err="1" smtClean="0">
                <a:latin typeface="Proxima Nova"/>
                <a:ea typeface="Proxima Nova"/>
                <a:cs typeface="Proxima Nova"/>
                <a:sym typeface="Proxima Nova"/>
              </a:rPr>
              <a:t>Куксо</a:t>
            </a: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 algn="ctr"/>
            <a:r>
              <a:rPr lang="ru-RU" sz="1800" dirty="0" smtClean="0"/>
              <a:t>К.п.н., магистр </a:t>
            </a:r>
            <a:br>
              <a:rPr lang="ru-RU" sz="1800" dirty="0" smtClean="0"/>
            </a:br>
            <a:r>
              <a:rPr lang="ru-RU" sz="1800" dirty="0" smtClean="0"/>
              <a:t>организационной психологии Манчестерского университета, </a:t>
            </a:r>
            <a:br>
              <a:rPr lang="ru-RU" sz="1800" dirty="0" smtClean="0"/>
            </a:br>
            <a:r>
              <a:rPr lang="ru-RU" sz="1800" dirty="0" smtClean="0"/>
              <a:t>автор курсов «Академии Директории»</a:t>
            </a:r>
            <a:endParaRPr sz="18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481" name="Google Shape;1481;p89"/>
          <p:cNvSpPr txBox="1"/>
          <p:nvPr/>
        </p:nvSpPr>
        <p:spPr>
          <a:xfrm>
            <a:off x="551850" y="489600"/>
            <a:ext cx="14291700" cy="90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Кураторская методика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" name="Google Shape;1478;p89"/>
          <p:cNvSpPr txBox="1"/>
          <p:nvPr/>
        </p:nvSpPr>
        <p:spPr>
          <a:xfrm>
            <a:off x="647056" y="1327076"/>
            <a:ext cx="16201800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ru" sz="3000" dirty="0" smtClean="0">
                <a:latin typeface="Proxima Nova"/>
                <a:ea typeface="Proxima Nova"/>
                <a:cs typeface="Proxima Nova"/>
                <a:sym typeface="Proxima Nova"/>
              </a:rPr>
              <a:t>  Проект «Издательской фирмы «Сентябрь»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— Академия Директории</a:t>
            </a:r>
            <a:endParaRPr lang="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ru" sz="3000" dirty="0" smtClean="0">
                <a:latin typeface="Proxima Nova"/>
                <a:ea typeface="Proxima Nova"/>
                <a:cs typeface="Proxima Nova"/>
                <a:sym typeface="Proxima Nova"/>
              </a:rPr>
              <a:t>  Учебный курс для школьных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команд (учителя и кураторы)</a:t>
            </a:r>
            <a:r>
              <a:rPr lang="ru" sz="3000" dirty="0" smtClean="0">
                <a:latin typeface="Proxima Nova"/>
                <a:ea typeface="Proxima Nova"/>
                <a:cs typeface="Proxima Nova"/>
                <a:sym typeface="Proxima Nova"/>
              </a:rPr>
              <a:t>, рассчитанный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на</a:t>
            </a:r>
            <a:r>
              <a:rPr lang="ru" sz="3000" dirty="0" smtClean="0">
                <a:latin typeface="Proxima Nova"/>
                <a:ea typeface="Proxima Nova"/>
                <a:cs typeface="Proxima Nova"/>
                <a:sym typeface="Proxima Nova"/>
              </a:rPr>
              <a:t> 4 месяца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ru" sz="3000" dirty="0" smtClean="0">
                <a:latin typeface="Proxima Nova"/>
                <a:ea typeface="Proxima Nova"/>
                <a:cs typeface="Proxima Nova"/>
                <a:sym typeface="Proxima Nova"/>
              </a:rPr>
              <a:t>  Обучение проводится уже 5 лет (более 100 школ)</a:t>
            </a: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773615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Количество </a:t>
            </a: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протоколов на одного учителя</a:t>
            </a:r>
            <a:endParaRPr lang="en-US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Среднее значение – 11 протоколов на учителя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12600384" y="5503540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Планирование — Урок — Наблюдение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72392" y="615161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Обсуждение — Заполнение протокола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162" name="Прямая соединительная линия 161"/>
          <p:cNvCxnSpPr/>
          <p:nvPr/>
        </p:nvCxnSpPr>
        <p:spPr>
          <a:xfrm>
            <a:off x="16632832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V="1">
            <a:off x="13464480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04057" y="2392883"/>
            <a:ext cx="17280901" cy="6912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773615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Широта охвата групп протоколов</a:t>
            </a:r>
            <a:endParaRPr lang="en-US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Примерно две трети учителей успели попробовать больше половины групп протоколов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12600384" y="5503540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Планирование — Урок — Наблюдение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72392" y="615161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Обсуждение — Заполнение протокола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162" name="Прямая соединительная линия 161"/>
          <p:cNvCxnSpPr/>
          <p:nvPr/>
        </p:nvCxnSpPr>
        <p:spPr>
          <a:xfrm>
            <a:off x="16632832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V="1">
            <a:off x="13464480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04057" y="2392883"/>
            <a:ext cx="17280901" cy="6912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773615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Возраст учеников</a:t>
            </a:r>
            <a:endParaRPr lang="en-US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Чаще всего учителя работали с 7-ми классами, реже всего – с 10-ми и 11-ми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12600384" y="5503540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Планирование — Урок — Наблюдение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72392" y="615161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Обсуждение — Заполнение протокола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162" name="Прямая соединительная линия 161"/>
          <p:cNvCxnSpPr/>
          <p:nvPr/>
        </p:nvCxnSpPr>
        <p:spPr>
          <a:xfrm>
            <a:off x="16632832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V="1">
            <a:off x="13464480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04057" y="2392883"/>
            <a:ext cx="17280901" cy="6912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773615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Рефлексия учителей</a:t>
            </a:r>
            <a:endParaRPr lang="en-US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Если учителя были искренни, то большая их часть была удовлетворена своими уроками (оценки – осень 2022)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12600384" y="5503540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Планирование — Урок — Наблюдение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72392" y="615161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Обсуждение — Заполнение протокола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162" name="Прямая соединительная линия 161"/>
          <p:cNvCxnSpPr/>
          <p:nvPr/>
        </p:nvCxnSpPr>
        <p:spPr>
          <a:xfrm>
            <a:off x="16632832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V="1">
            <a:off x="13464480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04057" y="2392883"/>
            <a:ext cx="17280901" cy="6912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773615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Корреляция выбранных параметров по учителям</a:t>
            </a:r>
            <a:endParaRPr lang="en-US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Интересных корреляций не видно, имеющиеся — очевидны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12600384" y="5503540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Планирование — Урок — Наблюдение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72392" y="615161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Обсуждение — Заполнение протокола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162" name="Прямая соединительная линия 161"/>
          <p:cNvCxnSpPr/>
          <p:nvPr/>
        </p:nvCxnSpPr>
        <p:spPr>
          <a:xfrm>
            <a:off x="16632832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V="1">
            <a:off x="13464480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04057" y="2392883"/>
            <a:ext cx="17280901" cy="6912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429170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Резюме по учителям</a:t>
            </a: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551850" y="2217600"/>
            <a:ext cx="15288894" cy="7030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Базовые распределения по организациям похожи на распределения по учителям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Распределение количества протоколов на одного учителя похоже на нормальное, но с длинным правым крылом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Можно считать позитивным средний уровень количества групп протоколов, которые попробовал каждый из учителей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Вопрос о степени удовлетворенности учителей от проведенного урока мало информативный, нужно менять формулировку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Неожиданных  корреляций для текущего набора данных выявить не удалось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Необходимо искать дополнительные параметры для анализа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66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66"/>
          <p:cNvSpPr/>
          <p:nvPr/>
        </p:nvSpPr>
        <p:spPr>
          <a:xfrm>
            <a:off x="9143693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2" name="Google Shape;1072;p66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p66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66"/>
          <p:cNvSpPr txBox="1"/>
          <p:nvPr/>
        </p:nvSpPr>
        <p:spPr>
          <a:xfrm>
            <a:off x="551850" y="489600"/>
            <a:ext cx="14292000" cy="44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600" b="1" dirty="0" smtClean="0">
                <a:latin typeface="Proxima Nova"/>
                <a:ea typeface="Proxima Nova"/>
                <a:cs typeface="Proxima Nova"/>
                <a:sym typeface="Proxima Nova"/>
              </a:rPr>
              <a:t>Вторичные параметры </a:t>
            </a:r>
            <a:br>
              <a:rPr lang="ru-RU" sz="96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9600" b="1" dirty="0" smtClean="0">
                <a:latin typeface="Proxima Nova"/>
                <a:ea typeface="Proxima Nova"/>
                <a:cs typeface="Proxima Nova"/>
                <a:sym typeface="Proxima Nova"/>
              </a:rPr>
              <a:t>и расширенный анализ</a:t>
            </a:r>
            <a:endParaRPr sz="9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119"/>
          <p:cNvSpPr txBox="1"/>
          <p:nvPr/>
        </p:nvSpPr>
        <p:spPr>
          <a:xfrm>
            <a:off x="946950" y="2952000"/>
            <a:ext cx="2883600" cy="14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endParaRPr lang="ru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endParaRPr lang="ru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Загрузка данных</a:t>
            </a:r>
            <a:endParaRPr sz="2400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353" name="Google Shape;2353;p119"/>
          <p:cNvCxnSpPr/>
          <p:nvPr/>
        </p:nvCxnSpPr>
        <p:spPr>
          <a:xfrm rot="10800000">
            <a:off x="1267425" y="5065650"/>
            <a:ext cx="17068200" cy="0"/>
          </a:xfrm>
          <a:prstGeom prst="straightConnector1">
            <a:avLst/>
          </a:prstGeom>
          <a:noFill/>
          <a:ln w="28575" cap="flat" cmpd="sng">
            <a:solidFill>
              <a:srgbClr val="4BD0A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354" name="Google Shape;2354;p119"/>
          <p:cNvSpPr/>
          <p:nvPr/>
        </p:nvSpPr>
        <p:spPr>
          <a:xfrm>
            <a:off x="550950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ru" sz="36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320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5" name="Google Shape;2355;p119"/>
          <p:cNvSpPr/>
          <p:nvPr/>
        </p:nvSpPr>
        <p:spPr>
          <a:xfrm>
            <a:off x="3455368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ru" sz="3600" b="1" i="0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360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6" name="Google Shape;2356;p119"/>
          <p:cNvSpPr/>
          <p:nvPr/>
        </p:nvSpPr>
        <p:spPr>
          <a:xfrm>
            <a:off x="6335688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ru" sz="3600" b="1" i="0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360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7" name="Google Shape;2357;p119"/>
          <p:cNvSpPr/>
          <p:nvPr/>
        </p:nvSpPr>
        <p:spPr>
          <a:xfrm>
            <a:off x="9288016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ru" sz="3600" b="1" i="0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360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8" name="Google Shape;2358;p119"/>
          <p:cNvSpPr/>
          <p:nvPr/>
        </p:nvSpPr>
        <p:spPr>
          <a:xfrm>
            <a:off x="12168336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ru" sz="3600" b="1" i="0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360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9" name="Google Shape;2359;p119"/>
          <p:cNvSpPr txBox="1"/>
          <p:nvPr/>
        </p:nvSpPr>
        <p:spPr>
          <a:xfrm>
            <a:off x="3887416" y="5940000"/>
            <a:ext cx="3312368" cy="14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i="0" u="none" strike="noStrike" cap="none" dirty="0" smtClean="0">
                <a:latin typeface="Proxima Nova"/>
                <a:ea typeface="Proxima Nova"/>
                <a:cs typeface="Proxima Nova"/>
                <a:sym typeface="Proxima Nova"/>
              </a:rPr>
              <a:t>Генерация вторичных параметров, связанных со временем</a:t>
            </a:r>
            <a:endParaRPr sz="2400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0" name="Google Shape;2360;p119"/>
          <p:cNvSpPr txBox="1"/>
          <p:nvPr/>
        </p:nvSpPr>
        <p:spPr>
          <a:xfrm>
            <a:off x="6730923" y="2952000"/>
            <a:ext cx="3277173" cy="14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Генерация вторичных параметров, связанных с уровнями успеваемости</a:t>
            </a:r>
            <a:endParaRPr sz="2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1" name="Google Shape;2361;p119"/>
          <p:cNvSpPr txBox="1"/>
          <p:nvPr/>
        </p:nvSpPr>
        <p:spPr>
          <a:xfrm>
            <a:off x="9686342" y="5940000"/>
            <a:ext cx="2858400" cy="14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Анализ обобщенных данных по школам</a:t>
            </a:r>
            <a:endParaRPr sz="2400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2" name="Google Shape;2362;p119"/>
          <p:cNvSpPr txBox="1"/>
          <p:nvPr/>
        </p:nvSpPr>
        <p:spPr>
          <a:xfrm>
            <a:off x="12572063" y="2952000"/>
            <a:ext cx="2893200" cy="1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i="0" u="none" strike="noStrike" cap="none" dirty="0" smtClean="0">
                <a:latin typeface="Proxima Nova"/>
                <a:ea typeface="Proxima Nova"/>
                <a:cs typeface="Proxima Nova"/>
                <a:sym typeface="Proxima Nova"/>
              </a:rPr>
              <a:t>Анализ обобщенных данных по учителям</a:t>
            </a:r>
            <a:endParaRPr sz="2400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3" name="Google Shape;2363;p119"/>
          <p:cNvSpPr txBox="1"/>
          <p:nvPr/>
        </p:nvSpPr>
        <p:spPr>
          <a:xfrm>
            <a:off x="551850" y="489600"/>
            <a:ext cx="15720942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Основные этапы расширенного анализа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4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uk-UA" sz="24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" sz="24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Google Shape;2357;p119"/>
          <p:cNvSpPr/>
          <p:nvPr/>
        </p:nvSpPr>
        <p:spPr>
          <a:xfrm>
            <a:off x="15120664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ru" sz="3600" b="1" i="0" u="none" strike="noStrike" cap="none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endParaRPr sz="360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" name="Google Shape;2361;p119"/>
          <p:cNvSpPr txBox="1"/>
          <p:nvPr/>
        </p:nvSpPr>
        <p:spPr>
          <a:xfrm>
            <a:off x="15518990" y="5940000"/>
            <a:ext cx="2481994" cy="14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Точечный анализ метрик отдельных учителей</a:t>
            </a:r>
            <a:endParaRPr sz="2400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7305118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Структура основного датафрейма до </a:t>
            </a:r>
            <a:r>
              <a:rPr lang="ru-RU" sz="5600" b="1" dirty="0" err="1" smtClean="0">
                <a:latin typeface="Proxima Nova"/>
                <a:ea typeface="Proxima Nova"/>
                <a:cs typeface="Proxima Nova"/>
                <a:sym typeface="Proxima Nova"/>
              </a:rPr>
              <a:t>апдейта</a:t>
            </a: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В анализируемом датафрейме — 23 колонки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551850" y="2217600"/>
            <a:ext cx="7296006" cy="7030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indent="-460500">
              <a:buClr>
                <a:srgbClr val="4BD0A0"/>
              </a:buClr>
              <a:buSzPts val="3000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Мета-информация протокола: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endParaRPr lang="ru-RU" sz="20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prot_id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уникальный идентификатор протокола.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template_code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шаблон протокола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date_of_lesson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дата проведения урока</a:t>
            </a:r>
            <a:b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2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org_id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идентификатор организации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teacher_id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идентификатор учителя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observer_id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идентификатор наблюдателя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curator_id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идентификатор куратора</a:t>
            </a:r>
            <a:b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2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class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номер параллели класса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endParaRPr lang="ru-RU" sz="2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endParaRPr lang="ru-RU" sz="2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Рефлексия учителя по результатам урока</a:t>
            </a:r>
          </a:p>
          <a:p>
            <a:pPr marL="450000" indent="-460500">
              <a:buClr>
                <a:srgbClr val="4BD0A0"/>
              </a:buClr>
              <a:buSzPts val="3000"/>
            </a:pPr>
            <a:endParaRPr lang="ru-RU" sz="2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satisfaction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степень удовлетворенности учителя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wish_to_change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желание что-то изменить</a:t>
            </a:r>
            <a:b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2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teacher_comments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текстовый комментарий учителя</a:t>
            </a:r>
          </a:p>
          <a:p>
            <a:pPr marL="450000" indent="-460500">
              <a:buClr>
                <a:srgbClr val="4BD0A0"/>
              </a:buClr>
              <a:buSzPts val="3000"/>
            </a:pPr>
            <a:endParaRPr lang="ru-RU" sz="3000" b="1" dirty="0" smtClean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" name="Google Shape;1133;p74"/>
          <p:cNvSpPr txBox="1"/>
          <p:nvPr/>
        </p:nvSpPr>
        <p:spPr>
          <a:xfrm>
            <a:off x="8135888" y="2217600"/>
            <a:ext cx="9505056" cy="753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indent="-460500">
              <a:buClr>
                <a:srgbClr val="4BD0A0"/>
              </a:buClr>
              <a:buSzPts val="3000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Параметры урока, общие для большинства протоколов</a:t>
            </a:r>
          </a:p>
          <a:p>
            <a:pPr marL="450000" indent="-460500">
              <a:buClr>
                <a:srgbClr val="4BD0A0"/>
              </a:buClr>
              <a:buSzPts val="3000"/>
            </a:pPr>
            <a:endParaRPr lang="ru-RU" sz="20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pupils_all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количество учеников на уроке 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pupils_strong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количество сильных учеников на уроке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pupils_middle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количество средних учеников на уроке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pupils_weak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количество слабых учеников на уроке</a:t>
            </a:r>
            <a:b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2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interactions_all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количество взаимодействий учителя со всеми учениками в классе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interactions_strong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количество взаимодействий учителя с сильными учениками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interactions_middle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количество взаимодействий учителя со средними учениками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interactions_weak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количество взаимодействий учителя со слабыми учениками</a:t>
            </a:r>
            <a:b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2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attention_all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количество учеников, с которыми учитель взаимодействовал во время урока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attention_strong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количество сильных учеников, с которыми учитель взаимодействовал во время урока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attention_middle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количество средних учеников, с которыми учитель взаимодействовал во время урока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000" b="1" dirty="0" smtClean="0">
                <a:latin typeface="Proxima Nova"/>
                <a:ea typeface="Proxima Nova"/>
                <a:cs typeface="Proxima Nova"/>
                <a:sym typeface="Proxima Nova"/>
              </a:rPr>
              <a:t>attention_weak</a:t>
            </a:r>
            <a:r>
              <a:rPr lang="ru-RU" sz="2000" dirty="0" smtClean="0">
                <a:latin typeface="Proxima Nova"/>
                <a:ea typeface="Proxima Nova"/>
                <a:cs typeface="Proxima Nova"/>
                <a:sym typeface="Proxima Nova"/>
              </a:rPr>
              <a:t> - количество слабых учеников, с которыми учитель взаимодействовал во время урока</a:t>
            </a:r>
          </a:p>
          <a:p>
            <a:pPr marL="450000" indent="-460500">
              <a:buClr>
                <a:srgbClr val="4BD0A0"/>
              </a:buClr>
              <a:buSzPts val="3000"/>
            </a:pPr>
            <a:endParaRPr lang="ru-RU" sz="3000" b="1" dirty="0" smtClean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429170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Дополнительные колонки</a:t>
            </a: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23 колонки исходного датафрейма + </a:t>
            </a: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16 </a:t>
            </a: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новых колонок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551850" y="2217600"/>
            <a:ext cx="7296006" cy="7030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indent="-460500">
              <a:buClr>
                <a:srgbClr val="4BD0A0"/>
              </a:buClr>
              <a:buSzPts val="3000"/>
            </a:pP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По шаблонам протоколов: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endParaRPr lang="ru-RU" sz="24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es-E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group 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– номер группы шаблона протокола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es-E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level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 - 1, 2, 3, т.е. базовый, усложненный или прицельный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endParaRPr lang="ru-RU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</a:pP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По времени:</a:t>
            </a:r>
          </a:p>
          <a:p>
            <a:pPr marL="450000" indent="-460500">
              <a:buClr>
                <a:srgbClr val="4BD0A0"/>
              </a:buClr>
              <a:buSzPts val="3000"/>
            </a:pPr>
            <a:endParaRPr lang="ru-RU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es-E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period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 - </a:t>
            </a:r>
            <a:r>
              <a:rPr lang="en-US" sz="2400" dirty="0" smtClean="0">
                <a:latin typeface="Proxima Nova"/>
                <a:ea typeface="Proxima Nova"/>
                <a:cs typeface="Proxima Nova"/>
                <a:sym typeface="Proxima Nova"/>
              </a:rPr>
              <a:t>1 – 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весна, 2 - осень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es-E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day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 - порядковый номер дня с даты первого урока, зафиксированного в системе</a:t>
            </a:r>
            <a:endParaRPr lang="es-ES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day_of_period</a:t>
            </a:r>
            <a:r>
              <a:rPr lang="en-US" sz="2400" dirty="0" smtClean="0">
                <a:latin typeface="Proxima Nova"/>
                <a:ea typeface="Proxima Nova"/>
                <a:cs typeface="Proxima Nova"/>
                <a:sym typeface="Proxima Nova"/>
              </a:rPr>
              <a:t> – 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порядковый номер дня с даты первого урока, зафиксированного в системе для текущего периода - весна или осень</a:t>
            </a:r>
            <a:endParaRPr lang="en-US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Interval</a:t>
            </a:r>
            <a:r>
              <a:rPr lang="en-US" sz="2400" dirty="0" smtClean="0">
                <a:latin typeface="Proxima Nova"/>
                <a:ea typeface="Proxima Nova"/>
                <a:cs typeface="Proxima Nova"/>
                <a:sym typeface="Proxima Nova"/>
              </a:rPr>
              <a:t> – 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nan для первого протокола учителя в текущем периоде или разница в днях текущего протокола и предыдущего</a:t>
            </a:r>
            <a:endParaRPr lang="en-US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</a:pPr>
            <a:endParaRPr lang="ru-RU" sz="3000" b="1" dirty="0" smtClean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" name="Google Shape;1133;p74"/>
          <p:cNvSpPr txBox="1"/>
          <p:nvPr/>
        </p:nvSpPr>
        <p:spPr>
          <a:xfrm>
            <a:off x="8135888" y="2217600"/>
            <a:ext cx="9937104" cy="753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indent="-460500">
              <a:buClr>
                <a:srgbClr val="4BD0A0"/>
              </a:buClr>
              <a:buSzPts val="3000"/>
            </a:pP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По группам учеников</a:t>
            </a: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lang="ru-RU" sz="24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</a:pPr>
            <a:endParaRPr lang="ru-RU" sz="24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es-E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scope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 - доля учеников, с которыми было взаимодействие</a:t>
            </a:r>
            <a:r>
              <a:rPr lang="en-US" sz="24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pupils_</a:t>
            </a:r>
            <a:r>
              <a:rPr lang="es-E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m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 - средний уровень учеников на уроке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pupils_</a:t>
            </a:r>
            <a:r>
              <a:rPr lang="es-E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d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 - дисперсия уровня учеников на уроке</a:t>
            </a:r>
            <a:r>
              <a:rPr lang="es-ES" sz="24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s-ES" sz="24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I</a:t>
            </a: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nteractions_</a:t>
            </a:r>
            <a:r>
              <a:rPr lang="es-E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m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 - матожидание уровня для взаимодействий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I</a:t>
            </a: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nteractions_</a:t>
            </a:r>
            <a:r>
              <a:rPr lang="es-E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d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 - дисперсия уровня для взаимодействий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es-E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s-E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attention_</a:t>
            </a:r>
            <a:r>
              <a:rPr lang="es-E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m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 - матожидание уровня учеников, с которыми было взаимодействие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es-E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ru-RU" sz="2400" b="1" dirty="0" err="1" smtClean="0">
                <a:latin typeface="Proxima Nova"/>
                <a:ea typeface="Proxima Nova"/>
                <a:cs typeface="Proxima Nova"/>
                <a:sym typeface="Proxima Nova"/>
              </a:rPr>
              <a:t>ttention_</a:t>
            </a:r>
            <a:r>
              <a:rPr lang="es-E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d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 - дисперсия этого уровня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es-E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s-E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s-E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vector</a:t>
            </a: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_interact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 - вектор взаимодействия (</a:t>
            </a:r>
            <a:r>
              <a:rPr lang="es-ES" sz="2400" dirty="0" smtClean="0">
                <a:latin typeface="Proxima Nova"/>
                <a:ea typeface="Proxima Nova"/>
                <a:cs typeface="Proxima Nova"/>
                <a:sym typeface="Proxima Nova"/>
              </a:rPr>
              <a:t>pupils</a:t>
            </a:r>
            <a:r>
              <a:rPr lang="en-US" sz="2400" dirty="0" smtClean="0">
                <a:latin typeface="Proxima Nova"/>
                <a:ea typeface="Proxima Nova"/>
                <a:cs typeface="Proxima Nova"/>
                <a:sym typeface="Proxima Nova"/>
              </a:rPr>
              <a:t>_m – interactions_m</a:t>
            </a:r>
            <a:endParaRPr lang="ru-RU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vector_intention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 - вектор намерения (</a:t>
            </a:r>
            <a:r>
              <a:rPr lang="es-ES" sz="2400" dirty="0" smtClean="0">
                <a:latin typeface="Proxima Nova"/>
                <a:ea typeface="Proxima Nova"/>
                <a:cs typeface="Proxima Nova"/>
                <a:sym typeface="Proxima Nova"/>
              </a:rPr>
              <a:t>pupils</a:t>
            </a:r>
            <a:r>
              <a:rPr lang="en-US" sz="2400" dirty="0" smtClean="0">
                <a:latin typeface="Proxima Nova"/>
                <a:ea typeface="Proxima Nova"/>
                <a:cs typeface="Proxima Nova"/>
                <a:sym typeface="Proxima Nova"/>
              </a:rPr>
              <a:t>_m – </a:t>
            </a:r>
            <a:r>
              <a:rPr lang="en-US" sz="2400" dirty="0" err="1" smtClean="0">
                <a:latin typeface="Proxima Nova"/>
                <a:ea typeface="Proxima Nova"/>
                <a:cs typeface="Proxima Nova"/>
                <a:sym typeface="Proxima Nova"/>
              </a:rPr>
              <a:t>attention_m</a:t>
            </a:r>
            <a:r>
              <a:rPr lang="en-US" sz="2400" dirty="0" smtClean="0">
                <a:latin typeface="Proxima Nova"/>
                <a:ea typeface="Proxima Nova"/>
                <a:cs typeface="Proxima Nova"/>
                <a:sym typeface="Proxima Nova"/>
              </a:rPr>
              <a:t>)</a:t>
            </a: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en-US" sz="2400" b="1" dirty="0" err="1" smtClean="0">
                <a:latin typeface="Proxima Nova"/>
                <a:ea typeface="Proxima Nova"/>
                <a:cs typeface="Proxima Nova"/>
                <a:sym typeface="Proxima Nova"/>
              </a:rPr>
              <a:t>vector_attention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 - вектор внимания</a:t>
            </a:r>
            <a:r>
              <a:rPr lang="en-US" sz="2400" dirty="0" smtClean="0"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en-US" sz="2400" dirty="0" err="1" smtClean="0">
                <a:latin typeface="Proxima Nova"/>
                <a:ea typeface="Proxima Nova"/>
                <a:cs typeface="Proxima Nova"/>
                <a:sym typeface="Proxima Nova"/>
              </a:rPr>
              <a:t>attention_m</a:t>
            </a:r>
            <a:r>
              <a:rPr lang="en-US" sz="2400" dirty="0" smtClean="0">
                <a:latin typeface="Proxima Nova"/>
                <a:ea typeface="Proxima Nova"/>
                <a:cs typeface="Proxima Nova"/>
                <a:sym typeface="Proxima Nova"/>
              </a:rPr>
              <a:t> – interactions_m)</a:t>
            </a:r>
            <a:endParaRPr lang="ru-RU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Arial" pitchFamily="34" charset="0"/>
              <a:buChar char="•"/>
            </a:pPr>
            <a:endParaRPr lang="ru-RU" sz="2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</a:pPr>
            <a:endParaRPr lang="ru-RU" sz="3000" b="1" dirty="0" smtClean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78"/>
          <p:cNvSpPr/>
          <p:nvPr/>
        </p:nvSpPr>
        <p:spPr>
          <a:xfrm>
            <a:off x="719083" y="2119164"/>
            <a:ext cx="2487257" cy="2487257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78"/>
          <p:cNvSpPr/>
          <p:nvPr/>
        </p:nvSpPr>
        <p:spPr>
          <a:xfrm>
            <a:off x="6447735" y="2119164"/>
            <a:ext cx="2487257" cy="2487257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78"/>
          <p:cNvSpPr/>
          <p:nvPr/>
        </p:nvSpPr>
        <p:spPr>
          <a:xfrm>
            <a:off x="12173438" y="2119164"/>
            <a:ext cx="2487257" cy="2487257"/>
          </a:xfrm>
          <a:prstGeom prst="ellipse">
            <a:avLst/>
          </a:prstGeom>
          <a:noFill/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78"/>
          <p:cNvSpPr txBox="1"/>
          <p:nvPr/>
        </p:nvSpPr>
        <p:spPr>
          <a:xfrm>
            <a:off x="719064" y="4847711"/>
            <a:ext cx="4715568" cy="27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 smtClean="0">
                <a:latin typeface="Proxima Nova"/>
                <a:ea typeface="Proxima Nova"/>
                <a:cs typeface="Proxima Nova"/>
                <a:sym typeface="Proxima Nova"/>
              </a:rPr>
              <a:t>Повышение </a:t>
            </a:r>
            <a:r>
              <a:rPr lang="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осознанности</a:t>
            </a:r>
            <a:r>
              <a:rPr lang="ru" sz="3000" dirty="0" smtClean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br>
              <a:rPr lang="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3000" dirty="0" smtClean="0">
                <a:latin typeface="Proxima Nova"/>
                <a:ea typeface="Proxima Nova"/>
                <a:cs typeface="Proxima Nova"/>
                <a:sym typeface="Proxima Nova"/>
              </a:rPr>
              <a:t>и </a:t>
            </a:r>
            <a:r>
              <a:rPr lang="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профессионализма</a:t>
            </a:r>
            <a:r>
              <a:rPr lang="ru" sz="3000" dirty="0" smtClean="0">
                <a:latin typeface="Proxima Nova"/>
                <a:ea typeface="Proxima Nova"/>
                <a:cs typeface="Proxima Nova"/>
                <a:sym typeface="Proxima Nova"/>
              </a:rPr>
              <a:t> учителей во время проведения уроков</a:t>
            </a: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7" name="Google Shape;1217;p78"/>
          <p:cNvSpPr txBox="1"/>
          <p:nvPr/>
        </p:nvSpPr>
        <p:spPr>
          <a:xfrm>
            <a:off x="6447714" y="4847711"/>
            <a:ext cx="4675550" cy="27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Формирование</a:t>
            </a:r>
            <a:r>
              <a:rPr lang="ru" sz="3000" dirty="0" smtClean="0">
                <a:latin typeface="Proxima Nova"/>
                <a:ea typeface="Proxima Nova"/>
                <a:cs typeface="Proxima Nova"/>
                <a:sym typeface="Proxima Nova"/>
              </a:rPr>
              <a:t> горизонтальных профессиональных связей в организации (</a:t>
            </a:r>
            <a:r>
              <a:rPr lang="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Социальный капитал</a:t>
            </a:r>
            <a:r>
              <a:rPr lang="ru" sz="3000" dirty="0" smtClean="0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8" name="Google Shape;1218;p78"/>
          <p:cNvSpPr txBox="1"/>
          <p:nvPr/>
        </p:nvSpPr>
        <p:spPr>
          <a:xfrm>
            <a:off x="12169164" y="4847711"/>
            <a:ext cx="5002772" cy="27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00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Повышение успеваемости </a:t>
            </a:r>
            <a:r>
              <a:rPr lang="ru" sz="3000" dirty="0" smtClean="0">
                <a:latin typeface="Proxima Nova"/>
                <a:ea typeface="Proxima Nova"/>
                <a:cs typeface="Proxima Nova"/>
                <a:sym typeface="Proxima Nova"/>
              </a:rPr>
              <a:t>слабых учеников, </a:t>
            </a:r>
            <a:r>
              <a:rPr lang="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равное</a:t>
            </a:r>
            <a:r>
              <a:rPr lang="ru" sz="3000" dirty="0" smtClean="0">
                <a:latin typeface="Proxima Nova"/>
                <a:ea typeface="Proxima Nova"/>
                <a:cs typeface="Proxima Nova"/>
                <a:sym typeface="Proxima Nova"/>
              </a:rPr>
              <a:t> распределение внимания учителя, улучшение </a:t>
            </a:r>
            <a:r>
              <a:rPr lang="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эмоционального климата</a:t>
            </a:r>
            <a:endParaRPr sz="30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9" name="Google Shape;1219;p78"/>
          <p:cNvSpPr txBox="1"/>
          <p:nvPr/>
        </p:nvSpPr>
        <p:spPr>
          <a:xfrm>
            <a:off x="551850" y="489600"/>
            <a:ext cx="14297100" cy="90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Цели обучения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5" name="Google Shape;1743;p105"/>
          <p:cNvSpPr/>
          <p:nvPr/>
        </p:nvSpPr>
        <p:spPr>
          <a:xfrm>
            <a:off x="6946800" y="2769467"/>
            <a:ext cx="1512168" cy="11521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2034;p107"/>
          <p:cNvSpPr/>
          <p:nvPr/>
        </p:nvSpPr>
        <p:spPr>
          <a:xfrm>
            <a:off x="12724996" y="2715015"/>
            <a:ext cx="1422604" cy="11345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185"/>
                </a:moveTo>
                <a:lnTo>
                  <a:pt x="12560" y="2945"/>
                </a:lnTo>
                <a:lnTo>
                  <a:pt x="12273" y="2945"/>
                </a:lnTo>
                <a:cubicBezTo>
                  <a:pt x="12002" y="2945"/>
                  <a:pt x="11782" y="3165"/>
                  <a:pt x="11782" y="3436"/>
                </a:cubicBezTo>
                <a:lnTo>
                  <a:pt x="11782" y="5891"/>
                </a:lnTo>
                <a:lnTo>
                  <a:pt x="9818" y="5891"/>
                </a:lnTo>
                <a:lnTo>
                  <a:pt x="9818" y="3436"/>
                </a:lnTo>
                <a:cubicBezTo>
                  <a:pt x="9818" y="3165"/>
                  <a:pt x="9598" y="2945"/>
                  <a:pt x="9327" y="2945"/>
                </a:cubicBezTo>
                <a:lnTo>
                  <a:pt x="9040" y="2945"/>
                </a:lnTo>
                <a:cubicBezTo>
                  <a:pt x="9040" y="2945"/>
                  <a:pt x="10800" y="1185"/>
                  <a:pt x="10800" y="1185"/>
                </a:cubicBezTo>
                <a:close/>
                <a:moveTo>
                  <a:pt x="7855" y="3927"/>
                </a:moveTo>
                <a:lnTo>
                  <a:pt x="8836" y="3927"/>
                </a:lnTo>
                <a:lnTo>
                  <a:pt x="8836" y="6382"/>
                </a:lnTo>
                <a:cubicBezTo>
                  <a:pt x="8836" y="6653"/>
                  <a:pt x="9056" y="6873"/>
                  <a:pt x="9327" y="6873"/>
                </a:cubicBezTo>
                <a:lnTo>
                  <a:pt x="12273" y="6873"/>
                </a:lnTo>
                <a:cubicBezTo>
                  <a:pt x="12544" y="6873"/>
                  <a:pt x="12764" y="6653"/>
                  <a:pt x="12764" y="6382"/>
                </a:cubicBezTo>
                <a:lnTo>
                  <a:pt x="12764" y="3927"/>
                </a:lnTo>
                <a:lnTo>
                  <a:pt x="13745" y="3927"/>
                </a:lnTo>
                <a:cubicBezTo>
                  <a:pt x="14016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9" y="55"/>
                  <a:pt x="10935" y="0"/>
                  <a:pt x="10800" y="0"/>
                </a:cubicBezTo>
                <a:cubicBezTo>
                  <a:pt x="10665" y="0"/>
                  <a:pt x="10542" y="55"/>
                  <a:pt x="10452" y="144"/>
                </a:cubicBezTo>
                <a:lnTo>
                  <a:pt x="7507" y="3089"/>
                </a:lnTo>
                <a:cubicBezTo>
                  <a:pt x="7419" y="3178"/>
                  <a:pt x="7364" y="3301"/>
                  <a:pt x="7364" y="3436"/>
                </a:cubicBezTo>
                <a:cubicBezTo>
                  <a:pt x="7364" y="3708"/>
                  <a:pt x="7584" y="3927"/>
                  <a:pt x="7855" y="3927"/>
                </a:cubicBezTo>
                <a:moveTo>
                  <a:pt x="5246" y="15759"/>
                </a:moveTo>
                <a:cubicBezTo>
                  <a:pt x="5438" y="15950"/>
                  <a:pt x="5749" y="15950"/>
                  <a:pt x="5941" y="15759"/>
                </a:cubicBezTo>
                <a:cubicBezTo>
                  <a:pt x="6132" y="15567"/>
                  <a:pt x="6132" y="15256"/>
                  <a:pt x="5941" y="15064"/>
                </a:cubicBezTo>
                <a:lnTo>
                  <a:pt x="3858" y="12981"/>
                </a:lnTo>
                <a:cubicBezTo>
                  <a:pt x="3666" y="12790"/>
                  <a:pt x="3355" y="12790"/>
                  <a:pt x="3163" y="12981"/>
                </a:cubicBezTo>
                <a:cubicBezTo>
                  <a:pt x="2971" y="13173"/>
                  <a:pt x="2971" y="13484"/>
                  <a:pt x="3163" y="13675"/>
                </a:cubicBezTo>
                <a:cubicBezTo>
                  <a:pt x="3163" y="13675"/>
                  <a:pt x="5246" y="15759"/>
                  <a:pt x="5246" y="15759"/>
                </a:cubicBezTo>
                <a:close/>
                <a:moveTo>
                  <a:pt x="10309" y="10309"/>
                </a:moveTo>
                <a:lnTo>
                  <a:pt x="10309" y="13255"/>
                </a:lnTo>
                <a:cubicBezTo>
                  <a:pt x="10309" y="13526"/>
                  <a:pt x="10529" y="13745"/>
                  <a:pt x="10800" y="13745"/>
                </a:cubicBezTo>
                <a:cubicBezTo>
                  <a:pt x="11071" y="13745"/>
                  <a:pt x="11291" y="13526"/>
                  <a:pt x="11291" y="13255"/>
                </a:cubicBezTo>
                <a:lnTo>
                  <a:pt x="11291" y="10309"/>
                </a:lnTo>
                <a:cubicBezTo>
                  <a:pt x="11291" y="10038"/>
                  <a:pt x="11071" y="9818"/>
                  <a:pt x="10800" y="9818"/>
                </a:cubicBezTo>
                <a:cubicBezTo>
                  <a:pt x="10529" y="9818"/>
                  <a:pt x="10309" y="10038"/>
                  <a:pt x="10309" y="10309"/>
                </a:cubicBezTo>
                <a:moveTo>
                  <a:pt x="16354" y="15759"/>
                </a:moveTo>
                <a:lnTo>
                  <a:pt x="18437" y="13675"/>
                </a:lnTo>
                <a:cubicBezTo>
                  <a:pt x="18628" y="13484"/>
                  <a:pt x="18628" y="13173"/>
                  <a:pt x="18437" y="12981"/>
                </a:cubicBezTo>
                <a:cubicBezTo>
                  <a:pt x="18245" y="12790"/>
                  <a:pt x="17934" y="12790"/>
                  <a:pt x="17742" y="12981"/>
                </a:cubicBezTo>
                <a:lnTo>
                  <a:pt x="15659" y="15064"/>
                </a:lnTo>
                <a:cubicBezTo>
                  <a:pt x="15468" y="15256"/>
                  <a:pt x="15468" y="15567"/>
                  <a:pt x="15659" y="15759"/>
                </a:cubicBezTo>
                <a:cubicBezTo>
                  <a:pt x="15851" y="15950"/>
                  <a:pt x="16162" y="15950"/>
                  <a:pt x="16354" y="15759"/>
                </a:cubicBezTo>
                <a:moveTo>
                  <a:pt x="5891" y="20618"/>
                </a:moveTo>
                <a:cubicBezTo>
                  <a:pt x="5891" y="17907"/>
                  <a:pt x="8089" y="15709"/>
                  <a:pt x="10800" y="15709"/>
                </a:cubicBezTo>
                <a:cubicBezTo>
                  <a:pt x="13511" y="15709"/>
                  <a:pt x="15709" y="17907"/>
                  <a:pt x="15709" y="20618"/>
                </a:cubicBezTo>
                <a:cubicBezTo>
                  <a:pt x="15709" y="20618"/>
                  <a:pt x="5891" y="20618"/>
                  <a:pt x="5891" y="20618"/>
                </a:cubicBezTo>
                <a:close/>
                <a:moveTo>
                  <a:pt x="21109" y="20618"/>
                </a:moveTo>
                <a:lnTo>
                  <a:pt x="16691" y="20618"/>
                </a:lnTo>
                <a:cubicBezTo>
                  <a:pt x="16691" y="17365"/>
                  <a:pt x="14053" y="14727"/>
                  <a:pt x="10800" y="14727"/>
                </a:cubicBezTo>
                <a:cubicBezTo>
                  <a:pt x="7547" y="14727"/>
                  <a:pt x="4909" y="17365"/>
                  <a:pt x="4909" y="20618"/>
                </a:cubicBezTo>
                <a:lnTo>
                  <a:pt x="491" y="20618"/>
                </a:lnTo>
                <a:cubicBezTo>
                  <a:pt x="220" y="20618"/>
                  <a:pt x="0" y="20838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cubicBezTo>
                  <a:pt x="21600" y="20838"/>
                  <a:pt x="21380" y="20618"/>
                  <a:pt x="21109" y="2061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909;p106"/>
          <p:cNvSpPr/>
          <p:nvPr/>
        </p:nvSpPr>
        <p:spPr>
          <a:xfrm>
            <a:off x="1258168" y="2642629"/>
            <a:ext cx="1457338" cy="14229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481" y="12956"/>
                </a:moveTo>
                <a:cubicBezTo>
                  <a:pt x="17070" y="12258"/>
                  <a:pt x="16576" y="11533"/>
                  <a:pt x="16011" y="10795"/>
                </a:cubicBezTo>
                <a:cubicBezTo>
                  <a:pt x="16573" y="10063"/>
                  <a:pt x="17072" y="9339"/>
                  <a:pt x="17481" y="8644"/>
                </a:cubicBezTo>
                <a:cubicBezTo>
                  <a:pt x="19410" y="9181"/>
                  <a:pt x="20618" y="9948"/>
                  <a:pt x="20618" y="10800"/>
                </a:cubicBezTo>
                <a:cubicBezTo>
                  <a:pt x="20618" y="11652"/>
                  <a:pt x="19410" y="12419"/>
                  <a:pt x="17481" y="12956"/>
                </a:cubicBezTo>
                <a:moveTo>
                  <a:pt x="17742" y="17743"/>
                </a:moveTo>
                <a:cubicBezTo>
                  <a:pt x="17140" y="18345"/>
                  <a:pt x="15740" y="18028"/>
                  <a:pt x="13996" y="17045"/>
                </a:cubicBezTo>
                <a:cubicBezTo>
                  <a:pt x="14198" y="16261"/>
                  <a:pt x="14365" y="15406"/>
                  <a:pt x="14487" y="14488"/>
                </a:cubicBezTo>
                <a:cubicBezTo>
                  <a:pt x="15405" y="14366"/>
                  <a:pt x="16261" y="14198"/>
                  <a:pt x="17044" y="13996"/>
                </a:cubicBezTo>
                <a:cubicBezTo>
                  <a:pt x="18028" y="15740"/>
                  <a:pt x="18345" y="17140"/>
                  <a:pt x="17742" y="17743"/>
                </a:cubicBezTo>
                <a:moveTo>
                  <a:pt x="15404" y="11561"/>
                </a:moveTo>
                <a:cubicBezTo>
                  <a:pt x="15837" y="12119"/>
                  <a:pt x="16219" y="12662"/>
                  <a:pt x="16554" y="13185"/>
                </a:cubicBezTo>
                <a:cubicBezTo>
                  <a:pt x="15950" y="13317"/>
                  <a:pt x="15295" y="13429"/>
                  <a:pt x="14597" y="13517"/>
                </a:cubicBezTo>
                <a:cubicBezTo>
                  <a:pt x="14631" y="13155"/>
                  <a:pt x="14655" y="12784"/>
                  <a:pt x="14677" y="12409"/>
                </a:cubicBezTo>
                <a:cubicBezTo>
                  <a:pt x="14930" y="12127"/>
                  <a:pt x="15170" y="11844"/>
                  <a:pt x="15404" y="11561"/>
                </a:cubicBezTo>
                <a:moveTo>
                  <a:pt x="15402" y="10032"/>
                </a:moveTo>
                <a:cubicBezTo>
                  <a:pt x="15170" y="9752"/>
                  <a:pt x="14928" y="9471"/>
                  <a:pt x="14677" y="9191"/>
                </a:cubicBezTo>
                <a:cubicBezTo>
                  <a:pt x="14655" y="8817"/>
                  <a:pt x="14631" y="8445"/>
                  <a:pt x="14597" y="8084"/>
                </a:cubicBezTo>
                <a:cubicBezTo>
                  <a:pt x="15295" y="8171"/>
                  <a:pt x="15950" y="8283"/>
                  <a:pt x="16554" y="8415"/>
                </a:cubicBezTo>
                <a:cubicBezTo>
                  <a:pt x="16221" y="8935"/>
                  <a:pt x="15832" y="9478"/>
                  <a:pt x="15402" y="10032"/>
                </a:cubicBezTo>
                <a:moveTo>
                  <a:pt x="17742" y="3857"/>
                </a:moveTo>
                <a:cubicBezTo>
                  <a:pt x="18345" y="4460"/>
                  <a:pt x="18028" y="5860"/>
                  <a:pt x="17044" y="7604"/>
                </a:cubicBezTo>
                <a:cubicBezTo>
                  <a:pt x="16261" y="7402"/>
                  <a:pt x="15405" y="7234"/>
                  <a:pt x="14487" y="7112"/>
                </a:cubicBezTo>
                <a:cubicBezTo>
                  <a:pt x="14365" y="6194"/>
                  <a:pt x="14198" y="5339"/>
                  <a:pt x="13996" y="4555"/>
                </a:cubicBezTo>
                <a:cubicBezTo>
                  <a:pt x="15740" y="3572"/>
                  <a:pt x="17140" y="3255"/>
                  <a:pt x="17742" y="3857"/>
                </a:cubicBezTo>
                <a:moveTo>
                  <a:pt x="13718" y="12012"/>
                </a:moveTo>
                <a:cubicBezTo>
                  <a:pt x="13448" y="12303"/>
                  <a:pt x="13172" y="12593"/>
                  <a:pt x="12882" y="12883"/>
                </a:cubicBezTo>
                <a:cubicBezTo>
                  <a:pt x="12593" y="13172"/>
                  <a:pt x="12303" y="13449"/>
                  <a:pt x="12012" y="13719"/>
                </a:cubicBezTo>
                <a:cubicBezTo>
                  <a:pt x="11614" y="13733"/>
                  <a:pt x="11212" y="13745"/>
                  <a:pt x="10800" y="13745"/>
                </a:cubicBezTo>
                <a:cubicBezTo>
                  <a:pt x="10387" y="13745"/>
                  <a:pt x="9985" y="13733"/>
                  <a:pt x="9587" y="13719"/>
                </a:cubicBezTo>
                <a:cubicBezTo>
                  <a:pt x="9297" y="13449"/>
                  <a:pt x="9006" y="13172"/>
                  <a:pt x="8717" y="12883"/>
                </a:cubicBezTo>
                <a:cubicBezTo>
                  <a:pt x="8428" y="12593"/>
                  <a:pt x="8152" y="12303"/>
                  <a:pt x="7881" y="12012"/>
                </a:cubicBezTo>
                <a:cubicBezTo>
                  <a:pt x="7866" y="11614"/>
                  <a:pt x="7855" y="11212"/>
                  <a:pt x="7855" y="10800"/>
                </a:cubicBezTo>
                <a:cubicBezTo>
                  <a:pt x="7855" y="10388"/>
                  <a:pt x="7866" y="9986"/>
                  <a:pt x="7881" y="9587"/>
                </a:cubicBezTo>
                <a:cubicBezTo>
                  <a:pt x="8152" y="9297"/>
                  <a:pt x="8428" y="9007"/>
                  <a:pt x="8717" y="8717"/>
                </a:cubicBezTo>
                <a:cubicBezTo>
                  <a:pt x="9006" y="8428"/>
                  <a:pt x="9297" y="8151"/>
                  <a:pt x="9587" y="7881"/>
                </a:cubicBezTo>
                <a:cubicBezTo>
                  <a:pt x="9985" y="7867"/>
                  <a:pt x="10387" y="7855"/>
                  <a:pt x="10800" y="7855"/>
                </a:cubicBezTo>
                <a:cubicBezTo>
                  <a:pt x="11212" y="7855"/>
                  <a:pt x="11614" y="7867"/>
                  <a:pt x="12012" y="7881"/>
                </a:cubicBezTo>
                <a:cubicBezTo>
                  <a:pt x="12303" y="8151"/>
                  <a:pt x="12593" y="8428"/>
                  <a:pt x="12882" y="8717"/>
                </a:cubicBezTo>
                <a:cubicBezTo>
                  <a:pt x="13172" y="9007"/>
                  <a:pt x="13448" y="9297"/>
                  <a:pt x="13718" y="9587"/>
                </a:cubicBezTo>
                <a:cubicBezTo>
                  <a:pt x="13733" y="9986"/>
                  <a:pt x="13745" y="10388"/>
                  <a:pt x="13745" y="10800"/>
                </a:cubicBezTo>
                <a:cubicBezTo>
                  <a:pt x="13745" y="11212"/>
                  <a:pt x="13733" y="11614"/>
                  <a:pt x="13718" y="12012"/>
                </a:cubicBezTo>
                <a:moveTo>
                  <a:pt x="13185" y="16555"/>
                </a:moveTo>
                <a:cubicBezTo>
                  <a:pt x="12662" y="16219"/>
                  <a:pt x="12120" y="15837"/>
                  <a:pt x="11561" y="15404"/>
                </a:cubicBezTo>
                <a:cubicBezTo>
                  <a:pt x="11844" y="15170"/>
                  <a:pt x="12127" y="14931"/>
                  <a:pt x="12409" y="14677"/>
                </a:cubicBezTo>
                <a:cubicBezTo>
                  <a:pt x="12783" y="14655"/>
                  <a:pt x="13155" y="14631"/>
                  <a:pt x="13517" y="14597"/>
                </a:cubicBezTo>
                <a:cubicBezTo>
                  <a:pt x="13429" y="15295"/>
                  <a:pt x="13316" y="15950"/>
                  <a:pt x="13185" y="16555"/>
                </a:cubicBezTo>
                <a:moveTo>
                  <a:pt x="10800" y="20618"/>
                </a:moveTo>
                <a:cubicBezTo>
                  <a:pt x="9948" y="20618"/>
                  <a:pt x="9181" y="19410"/>
                  <a:pt x="8643" y="17481"/>
                </a:cubicBezTo>
                <a:cubicBezTo>
                  <a:pt x="9339" y="17072"/>
                  <a:pt x="10062" y="16573"/>
                  <a:pt x="10795" y="16011"/>
                </a:cubicBezTo>
                <a:cubicBezTo>
                  <a:pt x="11532" y="16576"/>
                  <a:pt x="12258" y="17070"/>
                  <a:pt x="12957" y="17481"/>
                </a:cubicBezTo>
                <a:cubicBezTo>
                  <a:pt x="12419" y="19410"/>
                  <a:pt x="11652" y="20618"/>
                  <a:pt x="10800" y="20618"/>
                </a:cubicBezTo>
                <a:moveTo>
                  <a:pt x="8083" y="14597"/>
                </a:moveTo>
                <a:cubicBezTo>
                  <a:pt x="8445" y="14631"/>
                  <a:pt x="8816" y="14655"/>
                  <a:pt x="9190" y="14677"/>
                </a:cubicBezTo>
                <a:cubicBezTo>
                  <a:pt x="9471" y="14929"/>
                  <a:pt x="9751" y="15170"/>
                  <a:pt x="10032" y="15403"/>
                </a:cubicBezTo>
                <a:cubicBezTo>
                  <a:pt x="9478" y="15832"/>
                  <a:pt x="8935" y="16221"/>
                  <a:pt x="8415" y="16555"/>
                </a:cubicBezTo>
                <a:cubicBezTo>
                  <a:pt x="8283" y="15950"/>
                  <a:pt x="8171" y="15295"/>
                  <a:pt x="8083" y="14597"/>
                </a:cubicBezTo>
                <a:moveTo>
                  <a:pt x="8415" y="5045"/>
                </a:moveTo>
                <a:cubicBezTo>
                  <a:pt x="8938" y="5381"/>
                  <a:pt x="9480" y="5762"/>
                  <a:pt x="10038" y="6196"/>
                </a:cubicBezTo>
                <a:cubicBezTo>
                  <a:pt x="9756" y="6430"/>
                  <a:pt x="9473" y="6670"/>
                  <a:pt x="9190" y="6924"/>
                </a:cubicBezTo>
                <a:cubicBezTo>
                  <a:pt x="8816" y="6945"/>
                  <a:pt x="8445" y="6969"/>
                  <a:pt x="8083" y="7003"/>
                </a:cubicBezTo>
                <a:cubicBezTo>
                  <a:pt x="8171" y="6305"/>
                  <a:pt x="8283" y="5650"/>
                  <a:pt x="8415" y="5045"/>
                </a:cubicBezTo>
                <a:moveTo>
                  <a:pt x="10800" y="982"/>
                </a:moveTo>
                <a:cubicBezTo>
                  <a:pt x="11652" y="982"/>
                  <a:pt x="12419" y="2191"/>
                  <a:pt x="12957" y="4119"/>
                </a:cubicBezTo>
                <a:cubicBezTo>
                  <a:pt x="12261" y="4528"/>
                  <a:pt x="11537" y="5027"/>
                  <a:pt x="10804" y="5589"/>
                </a:cubicBezTo>
                <a:cubicBezTo>
                  <a:pt x="10067" y="5024"/>
                  <a:pt x="9341" y="4530"/>
                  <a:pt x="8643" y="4119"/>
                </a:cubicBezTo>
                <a:cubicBezTo>
                  <a:pt x="9181" y="2191"/>
                  <a:pt x="9948" y="982"/>
                  <a:pt x="10800" y="982"/>
                </a:cubicBezTo>
                <a:moveTo>
                  <a:pt x="13517" y="7003"/>
                </a:moveTo>
                <a:cubicBezTo>
                  <a:pt x="13155" y="6969"/>
                  <a:pt x="12783" y="6945"/>
                  <a:pt x="12409" y="6924"/>
                </a:cubicBezTo>
                <a:cubicBezTo>
                  <a:pt x="12129" y="6671"/>
                  <a:pt x="11848" y="6430"/>
                  <a:pt x="11568" y="6198"/>
                </a:cubicBezTo>
                <a:cubicBezTo>
                  <a:pt x="12122" y="5768"/>
                  <a:pt x="12665" y="5379"/>
                  <a:pt x="13185" y="5045"/>
                </a:cubicBezTo>
                <a:cubicBezTo>
                  <a:pt x="13316" y="5650"/>
                  <a:pt x="13429" y="6305"/>
                  <a:pt x="13517" y="7003"/>
                </a:cubicBezTo>
                <a:moveTo>
                  <a:pt x="7112" y="7112"/>
                </a:moveTo>
                <a:cubicBezTo>
                  <a:pt x="6194" y="7234"/>
                  <a:pt x="5339" y="7402"/>
                  <a:pt x="4555" y="7604"/>
                </a:cubicBezTo>
                <a:cubicBezTo>
                  <a:pt x="3572" y="5860"/>
                  <a:pt x="3255" y="4460"/>
                  <a:pt x="3858" y="3857"/>
                </a:cubicBezTo>
                <a:cubicBezTo>
                  <a:pt x="4460" y="3255"/>
                  <a:pt x="5860" y="3572"/>
                  <a:pt x="7604" y="4555"/>
                </a:cubicBezTo>
                <a:cubicBezTo>
                  <a:pt x="7402" y="5339"/>
                  <a:pt x="7234" y="6194"/>
                  <a:pt x="7112" y="7112"/>
                </a:cubicBezTo>
                <a:moveTo>
                  <a:pt x="3858" y="17743"/>
                </a:moveTo>
                <a:cubicBezTo>
                  <a:pt x="3255" y="17140"/>
                  <a:pt x="3572" y="15740"/>
                  <a:pt x="4555" y="13996"/>
                </a:cubicBezTo>
                <a:cubicBezTo>
                  <a:pt x="5339" y="14198"/>
                  <a:pt x="6194" y="14366"/>
                  <a:pt x="7112" y="14488"/>
                </a:cubicBezTo>
                <a:cubicBezTo>
                  <a:pt x="7234" y="15406"/>
                  <a:pt x="7402" y="16261"/>
                  <a:pt x="7604" y="17045"/>
                </a:cubicBezTo>
                <a:cubicBezTo>
                  <a:pt x="5860" y="18028"/>
                  <a:pt x="4460" y="18345"/>
                  <a:pt x="3858" y="17743"/>
                </a:cubicBezTo>
                <a:moveTo>
                  <a:pt x="7003" y="13517"/>
                </a:moveTo>
                <a:cubicBezTo>
                  <a:pt x="6305" y="13429"/>
                  <a:pt x="5650" y="13317"/>
                  <a:pt x="5045" y="13185"/>
                </a:cubicBezTo>
                <a:cubicBezTo>
                  <a:pt x="5379" y="12665"/>
                  <a:pt x="5768" y="12122"/>
                  <a:pt x="6197" y="11568"/>
                </a:cubicBezTo>
                <a:cubicBezTo>
                  <a:pt x="6429" y="11848"/>
                  <a:pt x="6671" y="12129"/>
                  <a:pt x="6923" y="12409"/>
                </a:cubicBezTo>
                <a:cubicBezTo>
                  <a:pt x="6944" y="12784"/>
                  <a:pt x="6968" y="13155"/>
                  <a:pt x="7003" y="13517"/>
                </a:cubicBezTo>
                <a:moveTo>
                  <a:pt x="6923" y="9191"/>
                </a:moveTo>
                <a:cubicBezTo>
                  <a:pt x="6669" y="9473"/>
                  <a:pt x="6429" y="9756"/>
                  <a:pt x="6196" y="10039"/>
                </a:cubicBezTo>
                <a:cubicBezTo>
                  <a:pt x="5763" y="9481"/>
                  <a:pt x="5381" y="8938"/>
                  <a:pt x="5045" y="8415"/>
                </a:cubicBezTo>
                <a:cubicBezTo>
                  <a:pt x="5650" y="8283"/>
                  <a:pt x="6305" y="8171"/>
                  <a:pt x="7003" y="8084"/>
                </a:cubicBezTo>
                <a:cubicBezTo>
                  <a:pt x="6968" y="8445"/>
                  <a:pt x="6944" y="8816"/>
                  <a:pt x="6923" y="9191"/>
                </a:cubicBezTo>
                <a:moveTo>
                  <a:pt x="982" y="10800"/>
                </a:moveTo>
                <a:cubicBezTo>
                  <a:pt x="982" y="9948"/>
                  <a:pt x="2190" y="9181"/>
                  <a:pt x="4119" y="8644"/>
                </a:cubicBezTo>
                <a:cubicBezTo>
                  <a:pt x="4530" y="9342"/>
                  <a:pt x="5023" y="10067"/>
                  <a:pt x="5588" y="10805"/>
                </a:cubicBezTo>
                <a:cubicBezTo>
                  <a:pt x="5027" y="11537"/>
                  <a:pt x="4528" y="12262"/>
                  <a:pt x="4119" y="12956"/>
                </a:cubicBezTo>
                <a:cubicBezTo>
                  <a:pt x="2190" y="12419"/>
                  <a:pt x="982" y="11652"/>
                  <a:pt x="982" y="10800"/>
                </a:cubicBezTo>
                <a:moveTo>
                  <a:pt x="21600" y="10800"/>
                </a:moveTo>
                <a:cubicBezTo>
                  <a:pt x="21600" y="9624"/>
                  <a:pt x="20173" y="8571"/>
                  <a:pt x="17918" y="7853"/>
                </a:cubicBezTo>
                <a:cubicBezTo>
                  <a:pt x="19002" y="5750"/>
                  <a:pt x="19269" y="3995"/>
                  <a:pt x="18437" y="3163"/>
                </a:cubicBezTo>
                <a:cubicBezTo>
                  <a:pt x="17605" y="2332"/>
                  <a:pt x="15850" y="2598"/>
                  <a:pt x="13748" y="3682"/>
                </a:cubicBezTo>
                <a:cubicBezTo>
                  <a:pt x="13029" y="1427"/>
                  <a:pt x="11976" y="0"/>
                  <a:pt x="10800" y="0"/>
                </a:cubicBezTo>
                <a:cubicBezTo>
                  <a:pt x="9623" y="0"/>
                  <a:pt x="8571" y="1427"/>
                  <a:pt x="7852" y="3682"/>
                </a:cubicBezTo>
                <a:cubicBezTo>
                  <a:pt x="5750" y="2598"/>
                  <a:pt x="3995" y="2332"/>
                  <a:pt x="3163" y="3163"/>
                </a:cubicBezTo>
                <a:cubicBezTo>
                  <a:pt x="2331" y="3995"/>
                  <a:pt x="2598" y="5750"/>
                  <a:pt x="3682" y="7853"/>
                </a:cubicBezTo>
                <a:cubicBezTo>
                  <a:pt x="1426" y="8571"/>
                  <a:pt x="0" y="9624"/>
                  <a:pt x="0" y="10800"/>
                </a:cubicBezTo>
                <a:cubicBezTo>
                  <a:pt x="0" y="11976"/>
                  <a:pt x="1426" y="13029"/>
                  <a:pt x="3682" y="13748"/>
                </a:cubicBezTo>
                <a:cubicBezTo>
                  <a:pt x="2598" y="15851"/>
                  <a:pt x="2331" y="17605"/>
                  <a:pt x="3163" y="18437"/>
                </a:cubicBezTo>
                <a:cubicBezTo>
                  <a:pt x="3995" y="19268"/>
                  <a:pt x="5750" y="19002"/>
                  <a:pt x="7852" y="17918"/>
                </a:cubicBezTo>
                <a:cubicBezTo>
                  <a:pt x="8571" y="20173"/>
                  <a:pt x="9623" y="21600"/>
                  <a:pt x="10800" y="21600"/>
                </a:cubicBezTo>
                <a:cubicBezTo>
                  <a:pt x="11976" y="21600"/>
                  <a:pt x="13029" y="20173"/>
                  <a:pt x="13748" y="17918"/>
                </a:cubicBezTo>
                <a:cubicBezTo>
                  <a:pt x="15850" y="19002"/>
                  <a:pt x="17605" y="19268"/>
                  <a:pt x="18437" y="18437"/>
                </a:cubicBezTo>
                <a:cubicBezTo>
                  <a:pt x="19269" y="17605"/>
                  <a:pt x="19002" y="15851"/>
                  <a:pt x="17918" y="13748"/>
                </a:cubicBezTo>
                <a:cubicBezTo>
                  <a:pt x="20173" y="13029"/>
                  <a:pt x="21600" y="11976"/>
                  <a:pt x="21600" y="10800"/>
                </a:cubicBezTo>
                <a:moveTo>
                  <a:pt x="10800" y="9818"/>
                </a:move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219;p78"/>
          <p:cNvSpPr txBox="1"/>
          <p:nvPr/>
        </p:nvSpPr>
        <p:spPr>
          <a:xfrm>
            <a:off x="1943200" y="8239844"/>
            <a:ext cx="15193688" cy="90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 smtClean="0">
                <a:latin typeface="Proxima Nova"/>
                <a:ea typeface="Proxima Nova"/>
                <a:cs typeface="Proxima Nova"/>
                <a:sym typeface="Proxima Nova"/>
              </a:rPr>
              <a:t>кураторская методика становится повседневной практикой </a:t>
            </a:r>
            <a:br>
              <a:rPr lang="ru-RU" sz="40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4000" b="1" dirty="0" smtClean="0">
                <a:latin typeface="Proxima Nova"/>
                <a:ea typeface="Proxima Nova"/>
                <a:cs typeface="Proxima Nova"/>
                <a:sym typeface="Proxima Nova"/>
              </a:rPr>
              <a:t>в школе и постепенно масштабируется на других учителей</a:t>
            </a:r>
            <a:endParaRPr sz="40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9" name="Google Shape;1219;p78"/>
          <p:cNvSpPr txBox="1"/>
          <p:nvPr/>
        </p:nvSpPr>
        <p:spPr>
          <a:xfrm>
            <a:off x="647056" y="8239844"/>
            <a:ext cx="936104" cy="909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dirty="0" smtClean="0"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r>
              <a:rPr lang="en-US" sz="4000" b="1" dirty="0" smtClean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5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773615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Интенсивность проведения уроков в 2022 году</a:t>
            </a:r>
            <a:endParaRPr lang="en-US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2400" b="1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12600384" y="5503540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Планирование — Урок — Наблюдение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72392" y="615161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Обсуждение — Заполнение протокола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162" name="Прямая соединительная линия 161"/>
          <p:cNvCxnSpPr/>
          <p:nvPr/>
        </p:nvCxnSpPr>
        <p:spPr>
          <a:xfrm>
            <a:off x="16632832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V="1">
            <a:off x="13464480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01301" y="1917860"/>
            <a:ext cx="15524286" cy="776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773615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Интервалы между уроками</a:t>
            </a:r>
            <a:endParaRPr lang="en-US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Учителям и кураторам была документация проводить уроки регулярно, раз в неделю.</a:t>
            </a:r>
            <a:b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Видно, что большинство участников проекта следовали этой рекомендации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12600384" y="5503540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Планирование — Урок — Наблюдение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72392" y="615161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Обсуждение — Заполнение протокола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162" name="Прямая соединительная линия 161"/>
          <p:cNvCxnSpPr/>
          <p:nvPr/>
        </p:nvCxnSpPr>
        <p:spPr>
          <a:xfrm>
            <a:off x="16632832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V="1">
            <a:off x="13464480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" y="2335865"/>
            <a:ext cx="9504040" cy="6336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494;p9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783961" y="2335865"/>
            <a:ext cx="9504040" cy="633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5000862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Резюме по колонкам с периодами времени</a:t>
            </a: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551850" y="2217600"/>
            <a:ext cx="15288894" cy="7030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Распределения по дням проведения уроков помимо случайных флуктуаций имеют неравномерности, связанные с сезонностью учебных периодов, каникулами, праздниками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Интервалы между уроками различаются, но хорошо заметны циклы в одну, две, три, четыре недели. Это может быть связано с методическими рекомендациями о соблюдении строгой периодичности проведения уроков, а также с желанием учителя работать постоянно с одним классом, в соответствии с еженедельным расписанием уроков.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7017086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Матожидание и </a:t>
            </a: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дисперсия по уровням учеников</a:t>
            </a: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Задача – получить характеристики распределения учеников по уровням успеваемости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87016" y="2167029"/>
            <a:ext cx="15524286" cy="7551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773615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Охват учеников вниманием учителя</a:t>
            </a:r>
            <a:endParaRPr lang="en-US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Классы небольшие, учителя в основном успевали </a:t>
            </a:r>
            <a:r>
              <a:rPr lang="ru-RU" sz="2400" b="1" dirty="0" err="1" smtClean="0">
                <a:latin typeface="Proxima Nova"/>
                <a:ea typeface="Proxima Nova"/>
                <a:cs typeface="Proxima Nova"/>
                <a:sym typeface="Proxima Nova"/>
              </a:rPr>
              <a:t>провзаимодействовать</a:t>
            </a: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 с большинством учеников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12600384" y="5503540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Планирование — Урок — Наблюдение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72392" y="615161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Обсуждение — Заполнение протокола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162" name="Прямая соединительная линия 161"/>
          <p:cNvCxnSpPr/>
          <p:nvPr/>
        </p:nvCxnSpPr>
        <p:spPr>
          <a:xfrm>
            <a:off x="16632832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V="1">
            <a:off x="13464480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879102" y="1903140"/>
            <a:ext cx="12025538" cy="801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773615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Средний уровень успеваемости учеников</a:t>
            </a:r>
            <a:endParaRPr lang="en-US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Рассматривается распределение параметра </a:t>
            </a:r>
            <a:r>
              <a:rPr lang="es-E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pupils</a:t>
            </a: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_m – </a:t>
            </a: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матожидания среднего уровня учеников </a:t>
            </a:r>
            <a:b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для всех протоколов и для протоколов тех уроков, на которых было 10 и больше учеников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12600384" y="5503540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Планирование — Урок — Наблюдение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72392" y="615161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Обсуждение — Заполнение протокола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162" name="Прямая соединительная линия 161"/>
          <p:cNvCxnSpPr/>
          <p:nvPr/>
        </p:nvCxnSpPr>
        <p:spPr>
          <a:xfrm>
            <a:off x="16632832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V="1">
            <a:off x="13464480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" y="2623898"/>
            <a:ext cx="9504040" cy="633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494;p9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783961" y="2623898"/>
            <a:ext cx="9504039" cy="633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773615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Дисперсия уровней успеваемости учеников</a:t>
            </a:r>
            <a:endParaRPr lang="en-US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Рассматривается распределение параметра </a:t>
            </a:r>
            <a:r>
              <a:rPr lang="es-E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pupils</a:t>
            </a: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_</a:t>
            </a:r>
            <a:r>
              <a:rPr lang="es-E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d</a:t>
            </a: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 – </a:t>
            </a: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дисперсии уровня учеников </a:t>
            </a:r>
            <a:b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для всех протоколов и для протоколов тех уроков, на которых было 10 и больше учеников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12600384" y="5503540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Планирование — Урок — Наблюдение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72392" y="615161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Обсуждение — Заполнение протокола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162" name="Прямая соединительная линия 161"/>
          <p:cNvCxnSpPr/>
          <p:nvPr/>
        </p:nvCxnSpPr>
        <p:spPr>
          <a:xfrm>
            <a:off x="16632832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V="1">
            <a:off x="13464480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" y="2623898"/>
            <a:ext cx="9504039" cy="633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494;p9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784977" y="2623898"/>
            <a:ext cx="9504039" cy="633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773615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Взаимодействия с учениками</a:t>
            </a:r>
            <a:endParaRPr lang="en-US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Диаграмма слева – про охват учеников, а диаграмма справа – про интенсивность взаимодействия. </a:t>
            </a:r>
            <a:b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Пик на левой диаграмме связан с небольшими классами, но на второй диаграмме он сглажен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12600384" y="5503540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Планирование — Урок — Наблюдение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72392" y="615161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Обсуждение — Заполнение протокола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162" name="Прямая соединительная линия 161"/>
          <p:cNvCxnSpPr/>
          <p:nvPr/>
        </p:nvCxnSpPr>
        <p:spPr>
          <a:xfrm>
            <a:off x="16632832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V="1">
            <a:off x="13464480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" y="2623898"/>
            <a:ext cx="9180003" cy="6120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494;p9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783961" y="2623898"/>
            <a:ext cx="9180003" cy="6120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773615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Вектора взаимодействия и внимания</a:t>
            </a:r>
            <a:endParaRPr lang="en-US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Близость к нулю значений обоих векторов говорит о том, что внимание учителя более-менее равномерно распределяется между учениками разной успеваемости, присутствующими на уроках, но это – в среднем.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12600384" y="5503540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Планирование — Урок — Наблюдение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72392" y="615161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Обсуждение — Заполнение протокола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162" name="Прямая соединительная линия 161"/>
          <p:cNvCxnSpPr/>
          <p:nvPr/>
        </p:nvCxnSpPr>
        <p:spPr>
          <a:xfrm>
            <a:off x="16632832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V="1">
            <a:off x="13464480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" y="2623898"/>
            <a:ext cx="9180003" cy="6120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494;p9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783961" y="2623898"/>
            <a:ext cx="9180003" cy="6120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773615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Матрица корреляции</a:t>
            </a:r>
            <a:endParaRPr lang="en-US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Неожиданностей почти не содержит, все корреляции объяснимы особенностями данных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12600384" y="5503540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Планирование — Урок — Наблюдение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72392" y="615161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Обсуждение — Заполнение протокола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162" name="Прямая соединительная линия 161"/>
          <p:cNvCxnSpPr/>
          <p:nvPr/>
        </p:nvCxnSpPr>
        <p:spPr>
          <a:xfrm>
            <a:off x="16632832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V="1">
            <a:off x="13464480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39144" y="1511097"/>
            <a:ext cx="15481720" cy="8600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579295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Этап 1. Исследование социального капитала</a:t>
            </a: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" sz="24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Перед началом обучения проводится исследование, результаты которого могут служить основанием для отбора членов школьной команды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" name="Google Shape;2386;p121"/>
          <p:cNvSpPr/>
          <p:nvPr/>
        </p:nvSpPr>
        <p:spPr>
          <a:xfrm>
            <a:off x="557326" y="7814020"/>
            <a:ext cx="3186074" cy="644960"/>
          </a:xfrm>
          <a:prstGeom prst="roundRect">
            <a:avLst>
              <a:gd name="adj" fmla="val 27232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Учитель  1</a:t>
            </a:r>
          </a:p>
        </p:txBody>
      </p:sp>
      <p:sp>
        <p:nvSpPr>
          <p:cNvPr id="20" name="Google Shape;2387;p121"/>
          <p:cNvSpPr/>
          <p:nvPr/>
        </p:nvSpPr>
        <p:spPr>
          <a:xfrm>
            <a:off x="575048" y="2335188"/>
            <a:ext cx="3965400" cy="996600"/>
          </a:xfrm>
          <a:prstGeom prst="roundRect">
            <a:avLst>
              <a:gd name="adj" fmla="val 26126"/>
            </a:avLst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ru" sz="32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Директор школы</a:t>
            </a:r>
            <a:endParaRPr sz="3200" dirty="0"/>
          </a:p>
        </p:txBody>
      </p:sp>
      <p:sp>
        <p:nvSpPr>
          <p:cNvPr id="30" name="Google Shape;2386;p121"/>
          <p:cNvSpPr/>
          <p:nvPr/>
        </p:nvSpPr>
        <p:spPr>
          <a:xfrm>
            <a:off x="863080" y="8242956"/>
            <a:ext cx="3186074" cy="644960"/>
          </a:xfrm>
          <a:prstGeom prst="roundRect">
            <a:avLst>
              <a:gd name="adj" fmla="val 27232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Учитель  2</a:t>
            </a:r>
            <a:endParaRPr sz="2400" dirty="0"/>
          </a:p>
        </p:txBody>
      </p:sp>
      <p:sp>
        <p:nvSpPr>
          <p:cNvPr id="44" name="Google Shape;2386;p121"/>
          <p:cNvSpPr/>
          <p:nvPr/>
        </p:nvSpPr>
        <p:spPr>
          <a:xfrm>
            <a:off x="1223120" y="8675004"/>
            <a:ext cx="3186074" cy="644960"/>
          </a:xfrm>
          <a:prstGeom prst="roundRect">
            <a:avLst>
              <a:gd name="adj" fmla="val 27232"/>
            </a:avLst>
          </a:prstGeom>
          <a:solidFill>
            <a:srgbClr val="FFFFFF"/>
          </a:solidFill>
          <a:ln w="12700" cap="flat" cmpd="sng">
            <a:solidFill>
              <a:srgbClr val="4BD0A0"/>
            </a:solidFill>
            <a:prstDash val="sysDot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endParaRPr sz="2400" dirty="0"/>
          </a:p>
        </p:txBody>
      </p:sp>
      <p:sp>
        <p:nvSpPr>
          <p:cNvPr id="45" name="Google Shape;2386;p121"/>
          <p:cNvSpPr/>
          <p:nvPr/>
        </p:nvSpPr>
        <p:spPr>
          <a:xfrm>
            <a:off x="1583160" y="8963036"/>
            <a:ext cx="3186074" cy="644960"/>
          </a:xfrm>
          <a:prstGeom prst="roundRect">
            <a:avLst>
              <a:gd name="adj" fmla="val 27232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Учитель  </a:t>
            </a:r>
            <a:r>
              <a:rPr lang="es-ES" sz="2400" dirty="0" smtClean="0">
                <a:latin typeface="Proxima Nova"/>
                <a:ea typeface="Proxima Nova"/>
                <a:cs typeface="Proxima Nova"/>
                <a:sym typeface="Proxima Nova"/>
              </a:rPr>
              <a:t>N</a:t>
            </a:r>
            <a:endParaRPr sz="2400" dirty="0"/>
          </a:p>
        </p:txBody>
      </p:sp>
      <p:sp>
        <p:nvSpPr>
          <p:cNvPr id="26" name="Прямоугольник 25"/>
          <p:cNvSpPr/>
          <p:nvPr/>
        </p:nvSpPr>
        <p:spPr>
          <a:xfrm>
            <a:off x="5615608" y="2191172"/>
            <a:ext cx="5832648" cy="770485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" name="Google Shape;2387;p121"/>
          <p:cNvSpPr/>
          <p:nvPr/>
        </p:nvSpPr>
        <p:spPr>
          <a:xfrm>
            <a:off x="6047656" y="2623220"/>
            <a:ext cx="3528392" cy="936104"/>
          </a:xfrm>
          <a:prstGeom prst="roundRect">
            <a:avLst>
              <a:gd name="adj" fmla="val 26126"/>
            </a:avLst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ru-RU" sz="2400" dirty="0" smtClean="0">
                <a:solidFill>
                  <a:schemeClr val="lt1"/>
                </a:solidFill>
                <a:latin typeface="Proxima Nova"/>
                <a:sym typeface="Proxima Nova"/>
              </a:rPr>
              <a:t>Анкета Директора</a:t>
            </a:r>
            <a:endParaRPr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7415808" y="9362355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2"/>
                </a:solidFill>
              </a:rPr>
              <a:t>Лаборатори</a:t>
            </a:r>
            <a:r>
              <a:rPr lang="uk-UA" sz="2400" dirty="0" smtClean="0">
                <a:solidFill>
                  <a:schemeClr val="bg2"/>
                </a:solidFill>
              </a:rPr>
              <a:t>я Директории</a:t>
            </a:r>
            <a:endParaRPr lang="ru-RU" sz="2400" dirty="0">
              <a:solidFill>
                <a:schemeClr val="bg2"/>
              </a:solidFill>
            </a:endParaRPr>
          </a:p>
        </p:txBody>
      </p:sp>
      <p:sp>
        <p:nvSpPr>
          <p:cNvPr id="34" name="Google Shape;2387;p121"/>
          <p:cNvSpPr/>
          <p:nvPr/>
        </p:nvSpPr>
        <p:spPr>
          <a:xfrm>
            <a:off x="6047656" y="4567436"/>
            <a:ext cx="3528392" cy="936104"/>
          </a:xfrm>
          <a:prstGeom prst="roundRect">
            <a:avLst>
              <a:gd name="adj" fmla="val 26126"/>
            </a:avLst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ru-RU" sz="2400" dirty="0" smtClean="0">
                <a:solidFill>
                  <a:schemeClr val="lt1"/>
                </a:solidFill>
                <a:latin typeface="Proxima Nova"/>
                <a:sym typeface="Proxima Nova"/>
              </a:rPr>
              <a:t>Анкета администратора</a:t>
            </a:r>
            <a:endParaRPr sz="2400" dirty="0"/>
          </a:p>
        </p:txBody>
      </p:sp>
      <p:sp>
        <p:nvSpPr>
          <p:cNvPr id="35" name="Google Shape;2387;p121"/>
          <p:cNvSpPr/>
          <p:nvPr/>
        </p:nvSpPr>
        <p:spPr>
          <a:xfrm>
            <a:off x="6047656" y="6511652"/>
            <a:ext cx="3528392" cy="936104"/>
          </a:xfrm>
          <a:prstGeom prst="roundRect">
            <a:avLst>
              <a:gd name="adj" fmla="val 26126"/>
            </a:avLst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ru-RU" sz="2400" dirty="0" smtClean="0">
                <a:solidFill>
                  <a:schemeClr val="lt1"/>
                </a:solidFill>
                <a:latin typeface="Proxima Nova"/>
                <a:sym typeface="Proxima Nova"/>
              </a:rPr>
              <a:t>Анкета сотрудника</a:t>
            </a:r>
            <a:endParaRPr sz="2400" dirty="0"/>
          </a:p>
        </p:txBody>
      </p:sp>
      <p:cxnSp>
        <p:nvCxnSpPr>
          <p:cNvPr id="37" name="Прямая со стрелкой 36"/>
          <p:cNvCxnSpPr>
            <a:stCxn id="20" idx="3"/>
            <a:endCxn id="32" idx="1"/>
          </p:cNvCxnSpPr>
          <p:nvPr/>
        </p:nvCxnSpPr>
        <p:spPr>
          <a:xfrm>
            <a:off x="4540448" y="2833488"/>
            <a:ext cx="1507208" cy="257784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6"/>
          <p:cNvCxnSpPr>
            <a:stCxn id="67" idx="3"/>
            <a:endCxn id="34" idx="1"/>
          </p:cNvCxnSpPr>
          <p:nvPr/>
        </p:nvCxnSpPr>
        <p:spPr>
          <a:xfrm>
            <a:off x="3743400" y="4169836"/>
            <a:ext cx="2304256" cy="865652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 стрелкой 36"/>
          <p:cNvCxnSpPr>
            <a:stCxn id="19" idx="3"/>
            <a:endCxn id="35" idx="1"/>
          </p:cNvCxnSpPr>
          <p:nvPr/>
        </p:nvCxnSpPr>
        <p:spPr>
          <a:xfrm flipV="1">
            <a:off x="3743400" y="6979704"/>
            <a:ext cx="2304256" cy="1156796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 стрелкой 36"/>
          <p:cNvCxnSpPr>
            <a:stCxn id="30" idx="3"/>
            <a:endCxn id="35" idx="1"/>
          </p:cNvCxnSpPr>
          <p:nvPr/>
        </p:nvCxnSpPr>
        <p:spPr>
          <a:xfrm flipV="1">
            <a:off x="4049154" y="6979704"/>
            <a:ext cx="1998502" cy="1585732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 стрелкой 36"/>
          <p:cNvCxnSpPr>
            <a:stCxn id="44" idx="3"/>
            <a:endCxn id="35" idx="1"/>
          </p:cNvCxnSpPr>
          <p:nvPr/>
        </p:nvCxnSpPr>
        <p:spPr>
          <a:xfrm flipV="1">
            <a:off x="4409194" y="6979704"/>
            <a:ext cx="1638462" cy="2017780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 стрелкой 36"/>
          <p:cNvCxnSpPr>
            <a:stCxn id="45" idx="3"/>
            <a:endCxn id="35" idx="1"/>
          </p:cNvCxnSpPr>
          <p:nvPr/>
        </p:nvCxnSpPr>
        <p:spPr>
          <a:xfrm flipV="1">
            <a:off x="4769234" y="6979704"/>
            <a:ext cx="1278422" cy="2305812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Прямая со стрелкой 36"/>
          <p:cNvCxnSpPr>
            <a:stCxn id="32" idx="3"/>
            <a:endCxn id="150" idx="0"/>
          </p:cNvCxnSpPr>
          <p:nvPr/>
        </p:nvCxnSpPr>
        <p:spPr>
          <a:xfrm>
            <a:off x="9576048" y="3091272"/>
            <a:ext cx="288032" cy="4788532"/>
          </a:xfrm>
          <a:prstGeom prst="bentConnector2">
            <a:avLst/>
          </a:prstGeom>
          <a:ln w="28575" cap="rnd">
            <a:solidFill>
              <a:schemeClr val="bg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Прямая со стрелкой 36"/>
          <p:cNvCxnSpPr>
            <a:stCxn id="34" idx="3"/>
            <a:endCxn id="150" idx="0"/>
          </p:cNvCxnSpPr>
          <p:nvPr/>
        </p:nvCxnSpPr>
        <p:spPr>
          <a:xfrm>
            <a:off x="9576048" y="5035488"/>
            <a:ext cx="288032" cy="2844316"/>
          </a:xfrm>
          <a:prstGeom prst="bentConnector2">
            <a:avLst/>
          </a:prstGeom>
          <a:ln w="28575" cap="rnd">
            <a:solidFill>
              <a:schemeClr val="bg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Прямая со стрелкой 36"/>
          <p:cNvCxnSpPr>
            <a:stCxn id="35" idx="3"/>
            <a:endCxn id="150" idx="0"/>
          </p:cNvCxnSpPr>
          <p:nvPr/>
        </p:nvCxnSpPr>
        <p:spPr>
          <a:xfrm>
            <a:off x="9576048" y="6979704"/>
            <a:ext cx="288032" cy="900100"/>
          </a:xfrm>
          <a:prstGeom prst="bentConnector2">
            <a:avLst/>
          </a:prstGeom>
          <a:ln w="28575" cap="rnd">
            <a:solidFill>
              <a:schemeClr val="bg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6488816" y="6655668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 smtClean="0">
                <a:solidFill>
                  <a:schemeClr val="tx2">
                    <a:lumMod val="10000"/>
                    <a:lumOff val="90000"/>
                  </a:schemeClr>
                </a:solidFill>
              </a:rPr>
              <a:t>Школа</a:t>
            </a:r>
            <a:endParaRPr lang="ru-RU" sz="24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50" name="Google Shape;2387;p121"/>
          <p:cNvSpPr/>
          <p:nvPr/>
        </p:nvSpPr>
        <p:spPr>
          <a:xfrm>
            <a:off x="8567936" y="7879804"/>
            <a:ext cx="2592288" cy="1224136"/>
          </a:xfrm>
          <a:prstGeom prst="roundRect">
            <a:avLst>
              <a:gd name="adj" fmla="val 26126"/>
            </a:avLst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ru-RU" sz="2400" dirty="0" smtClean="0">
                <a:solidFill>
                  <a:schemeClr val="lt1"/>
                </a:solidFill>
                <a:latin typeface="Proxima Nova"/>
                <a:sym typeface="Proxima Nova"/>
              </a:rPr>
              <a:t>Формирование отчета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12600384" y="5503540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Планирование — Урок — Наблюдение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72392" y="615161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Обсуждение — Заполнение протокола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162" name="Прямая соединительная линия 161"/>
          <p:cNvCxnSpPr/>
          <p:nvPr/>
        </p:nvCxnSpPr>
        <p:spPr>
          <a:xfrm>
            <a:off x="16632832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V="1">
            <a:off x="13464480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Google Shape;2386;p121"/>
          <p:cNvSpPr/>
          <p:nvPr/>
        </p:nvSpPr>
        <p:spPr>
          <a:xfrm>
            <a:off x="557326" y="5863580"/>
            <a:ext cx="3474106" cy="644960"/>
          </a:xfrm>
          <a:prstGeom prst="roundRect">
            <a:avLst>
              <a:gd name="adj" fmla="val 27232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Рук. струк. подразд.</a:t>
            </a: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  1</a:t>
            </a:r>
          </a:p>
        </p:txBody>
      </p:sp>
      <p:sp>
        <p:nvSpPr>
          <p:cNvPr id="62" name="Google Shape;2386;p121"/>
          <p:cNvSpPr/>
          <p:nvPr/>
        </p:nvSpPr>
        <p:spPr>
          <a:xfrm>
            <a:off x="917366" y="6370748"/>
            <a:ext cx="3474106" cy="644960"/>
          </a:xfrm>
          <a:prstGeom prst="roundRect">
            <a:avLst>
              <a:gd name="adj" fmla="val 27232"/>
            </a:avLst>
          </a:prstGeom>
          <a:solidFill>
            <a:srgbClr val="FFFFFF"/>
          </a:solidFill>
          <a:ln w="12700" cap="flat" cmpd="sng">
            <a:solidFill>
              <a:srgbClr val="4BD0A0"/>
            </a:solidFill>
            <a:prstDash val="sysDot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endParaRPr sz="2400" dirty="0"/>
          </a:p>
        </p:txBody>
      </p:sp>
      <p:sp>
        <p:nvSpPr>
          <p:cNvPr id="67" name="Google Shape;2386;p121"/>
          <p:cNvSpPr/>
          <p:nvPr/>
        </p:nvSpPr>
        <p:spPr>
          <a:xfrm>
            <a:off x="557326" y="3847356"/>
            <a:ext cx="3186074" cy="644960"/>
          </a:xfrm>
          <a:prstGeom prst="roundRect">
            <a:avLst>
              <a:gd name="adj" fmla="val 27232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Администратор </a:t>
            </a: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1</a:t>
            </a:r>
          </a:p>
        </p:txBody>
      </p:sp>
      <p:sp>
        <p:nvSpPr>
          <p:cNvPr id="76" name="Google Shape;2386;p121"/>
          <p:cNvSpPr/>
          <p:nvPr/>
        </p:nvSpPr>
        <p:spPr>
          <a:xfrm>
            <a:off x="935088" y="4354524"/>
            <a:ext cx="3186074" cy="644960"/>
          </a:xfrm>
          <a:prstGeom prst="roundRect">
            <a:avLst>
              <a:gd name="adj" fmla="val 27232"/>
            </a:avLst>
          </a:prstGeom>
          <a:solidFill>
            <a:srgbClr val="FFFFFF"/>
          </a:solidFill>
          <a:ln w="12700" cap="flat" cmpd="sng">
            <a:solidFill>
              <a:srgbClr val="4BD0A0"/>
            </a:solidFill>
            <a:prstDash val="sysDot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endParaRPr sz="2400" dirty="0"/>
          </a:p>
        </p:txBody>
      </p:sp>
      <p:sp>
        <p:nvSpPr>
          <p:cNvPr id="77" name="Google Shape;2386;p121"/>
          <p:cNvSpPr/>
          <p:nvPr/>
        </p:nvSpPr>
        <p:spPr>
          <a:xfrm>
            <a:off x="1349414" y="4786572"/>
            <a:ext cx="3186074" cy="644960"/>
          </a:xfrm>
          <a:prstGeom prst="roundRect">
            <a:avLst>
              <a:gd name="adj" fmla="val 27232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Администратор </a:t>
            </a:r>
            <a:r>
              <a:rPr lang="es-ES" sz="2400" dirty="0" smtClean="0">
                <a:latin typeface="Proxima Nova"/>
                <a:ea typeface="Proxima Nova"/>
                <a:cs typeface="Proxima Nova"/>
                <a:sym typeface="Proxima Nova"/>
              </a:rPr>
              <a:t>K</a:t>
            </a:r>
            <a:endParaRPr sz="2400" dirty="0"/>
          </a:p>
        </p:txBody>
      </p:sp>
      <p:sp>
        <p:nvSpPr>
          <p:cNvPr id="78" name="Google Shape;2386;p121"/>
          <p:cNvSpPr/>
          <p:nvPr/>
        </p:nvSpPr>
        <p:spPr>
          <a:xfrm>
            <a:off x="1205398" y="6874804"/>
            <a:ext cx="3546114" cy="644960"/>
          </a:xfrm>
          <a:prstGeom prst="roundRect">
            <a:avLst>
              <a:gd name="adj" fmla="val 27232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Рук. струк. подразд.</a:t>
            </a: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s-ES" sz="2400" dirty="0" smtClean="0">
                <a:latin typeface="Proxima Nova"/>
                <a:ea typeface="Proxima Nova"/>
                <a:cs typeface="Proxima Nova"/>
                <a:sym typeface="Proxima Nova"/>
              </a:rPr>
              <a:t>M</a:t>
            </a:r>
            <a:endParaRPr lang="ru" sz="24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9" name="Прямая со стрелкой 36"/>
          <p:cNvCxnSpPr>
            <a:stCxn id="60" idx="3"/>
            <a:endCxn id="35" idx="1"/>
          </p:cNvCxnSpPr>
          <p:nvPr/>
        </p:nvCxnSpPr>
        <p:spPr>
          <a:xfrm>
            <a:off x="4031432" y="6186060"/>
            <a:ext cx="2016224" cy="793644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Прямая со стрелкой 36"/>
          <p:cNvCxnSpPr>
            <a:stCxn id="62" idx="3"/>
            <a:endCxn id="35" idx="1"/>
          </p:cNvCxnSpPr>
          <p:nvPr/>
        </p:nvCxnSpPr>
        <p:spPr>
          <a:xfrm>
            <a:off x="4391472" y="6693228"/>
            <a:ext cx="1656184" cy="286476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Прямая со стрелкой 36"/>
          <p:cNvCxnSpPr>
            <a:stCxn id="78" idx="3"/>
            <a:endCxn id="35" idx="1"/>
          </p:cNvCxnSpPr>
          <p:nvPr/>
        </p:nvCxnSpPr>
        <p:spPr>
          <a:xfrm flipV="1">
            <a:off x="4751512" y="6979704"/>
            <a:ext cx="1296144" cy="217580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Прямая со стрелкой 36"/>
          <p:cNvCxnSpPr>
            <a:stCxn id="76" idx="3"/>
            <a:endCxn id="34" idx="1"/>
          </p:cNvCxnSpPr>
          <p:nvPr/>
        </p:nvCxnSpPr>
        <p:spPr>
          <a:xfrm>
            <a:off x="4121162" y="4677004"/>
            <a:ext cx="1926494" cy="358484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Прямая со стрелкой 36"/>
          <p:cNvCxnSpPr>
            <a:stCxn id="77" idx="3"/>
            <a:endCxn id="34" idx="1"/>
          </p:cNvCxnSpPr>
          <p:nvPr/>
        </p:nvCxnSpPr>
        <p:spPr>
          <a:xfrm flipV="1">
            <a:off x="4535488" y="5035488"/>
            <a:ext cx="1512168" cy="73564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2528376" y="2191172"/>
            <a:ext cx="4896544" cy="3096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494;p9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2496736" y="5791572"/>
            <a:ext cx="5072200" cy="3456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429170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Резюме по колонкам с успеваемостью</a:t>
            </a: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551850" y="1975148"/>
            <a:ext cx="15288894" cy="775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Поскольку школы в проекте малокомплектные, параметр </a:t>
            </a:r>
            <a:r>
              <a:rPr lang="es-ES" sz="3000" dirty="0" smtClean="0">
                <a:latin typeface="Proxima Nova"/>
                <a:ea typeface="Proxima Nova"/>
                <a:cs typeface="Proxima Nova"/>
                <a:sym typeface="Proxima Nova"/>
              </a:rPr>
              <a:t>score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сложно анализировать. Этот параметр становится значимым при количестве учеников от 10 и выше (цифра ориентировочная).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Средняя успеваемость учеников в школах, проводивших исследование – средняя, однако есть как школы, где успевающих учеников больше, так и школы с преобладанием отстающих учеников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Крайне мало школ, в которых все ученики имеют близкий уровень успеваемости. Вероятно, это как правило школы со средним количеством учеников 3 и менее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Учителя при работе с учениками в среднем равномерно распределяют свое внимание между учениками разных уровней, но есть школы, которые делают акцент на слабых, и есть те, которые больше работают с сильными учениками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Интересных, неожиданных корреляций между параметрами не видно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429170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Анализ динамики показателей учителей</a:t>
            </a: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551850" y="1975148"/>
            <a:ext cx="15288894" cy="775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Для последующего анализа были выбраны две случайные группы учителей. </a:t>
            </a: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Группа 1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– учителя провели по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19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 уроков</a:t>
            </a: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Группа 2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– учителя провели по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12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уроков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На линейных диаграммах по каждому учителю собрано сразу несколько параметров.</a:t>
            </a: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Первые диаграммы показывают динамику изменений от урока к уроку.</a:t>
            </a: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Последующие диаграммы – динамику изменений от весны к осени.</a:t>
            </a: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7736150" cy="10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Динамика учителей по урокам</a:t>
            </a:r>
            <a:endParaRPr lang="en-US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2400" b="1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12600384" y="5503540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Планирование — Урок — Наблюдение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72392" y="615161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Обсуждение — Заполнение протокола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162" name="Прямая соединительная линия 161"/>
          <p:cNvCxnSpPr/>
          <p:nvPr/>
        </p:nvCxnSpPr>
        <p:spPr>
          <a:xfrm>
            <a:off x="16632832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V="1">
            <a:off x="13464480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808455" y="1575259"/>
            <a:ext cx="13374945" cy="827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7736150" cy="10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Динамика учителей по урокам</a:t>
            </a:r>
            <a:endParaRPr lang="en-US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2400" b="1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12600384" y="5503540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Планирование — Урок — Наблюдение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72392" y="615161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Обсуждение — Заполнение протокола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162" name="Прямая соединительная линия 161"/>
          <p:cNvCxnSpPr/>
          <p:nvPr/>
        </p:nvCxnSpPr>
        <p:spPr>
          <a:xfrm>
            <a:off x="16632832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V="1">
            <a:off x="13464480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971100" y="1485176"/>
            <a:ext cx="6329185" cy="3952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494;p9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975211" y="5929161"/>
            <a:ext cx="6320963" cy="395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494;p90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215309" y="1492177"/>
            <a:ext cx="6402607" cy="3938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494;p90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0250161" y="5946044"/>
            <a:ext cx="6332903" cy="3919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7736150" cy="10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Динамика учителей  «Весна - Осень»</a:t>
            </a:r>
            <a:endParaRPr lang="en-US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2400" b="1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12600384" y="5503540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Планирование — Урок — Наблюдение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72392" y="615161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Обсуждение — Заполнение протокола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162" name="Прямая соединительная линия 161"/>
          <p:cNvCxnSpPr/>
          <p:nvPr/>
        </p:nvCxnSpPr>
        <p:spPr>
          <a:xfrm>
            <a:off x="16632832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V="1">
            <a:off x="13464480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808455" y="1604544"/>
            <a:ext cx="13374945" cy="8218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7736150" cy="10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Динамика учителей «Весна – Осень»</a:t>
            </a:r>
            <a:endParaRPr lang="en-US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2400" b="1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12600384" y="5503540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Планирование — Урок — Наблюдение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72392" y="615161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Обсуждение — Заполнение протокола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162" name="Прямая соединительная линия 161"/>
          <p:cNvCxnSpPr/>
          <p:nvPr/>
        </p:nvCxnSpPr>
        <p:spPr>
          <a:xfrm>
            <a:off x="16632832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V="1">
            <a:off x="13464480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919473" y="1485176"/>
            <a:ext cx="6432439" cy="3952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494;p9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975211" y="5915245"/>
            <a:ext cx="6320963" cy="398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494;p90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200393" y="1492177"/>
            <a:ext cx="6432439" cy="3938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494;p90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0200393" y="5946044"/>
            <a:ext cx="6432439" cy="3919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7736150" cy="10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Рефлексия учителей</a:t>
            </a:r>
            <a:endParaRPr lang="en-US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2400" b="1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12600384" y="5503540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Планирование — Урок — Наблюдение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72392" y="615161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Обсуждение — Заполнение протокола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162" name="Прямая соединительная линия 161"/>
          <p:cNvCxnSpPr/>
          <p:nvPr/>
        </p:nvCxnSpPr>
        <p:spPr>
          <a:xfrm>
            <a:off x="16632832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V="1">
            <a:off x="13464480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559824" y="4351412"/>
            <a:ext cx="9664360" cy="518457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133;p74"/>
          <p:cNvSpPr txBox="1"/>
          <p:nvPr/>
        </p:nvSpPr>
        <p:spPr>
          <a:xfrm>
            <a:off x="575048" y="1399084"/>
            <a:ext cx="16489832" cy="2232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11113" lvl="0" indent="-22225">
              <a:buClr>
                <a:srgbClr val="4BD0A0"/>
              </a:buClr>
              <a:buSzPts val="3000"/>
            </a:pPr>
            <a:r>
              <a:rPr lang="en-US" sz="2400" dirty="0" smtClean="0">
                <a:latin typeface="Proxima Nova"/>
                <a:ea typeface="Proxima Nova"/>
                <a:cs typeface="Proxima Nova"/>
                <a:sym typeface="Proxima Nova"/>
              </a:rPr>
              <a:t>…</a:t>
            </a:r>
          </a:p>
          <a:p>
            <a:pPr marL="11113" lvl="0" indent="-22225">
              <a:buClr>
                <a:srgbClr val="4BD0A0"/>
              </a:buClr>
              <a:buSzPts val="3000"/>
            </a:pPr>
            <a:endParaRPr lang="en-US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6 </a:t>
            </a:r>
            <a:r>
              <a:rPr lang="en-US" sz="2400" dirty="0" smtClean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Уроком 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удовлетворена, но не полностью. Слабые ученики "отсиживаются". Для себя я их стимулировала репродуктивными вопросами для понимания темы. </a:t>
            </a:r>
            <a:endParaRPr lang="en-US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7 </a:t>
            </a:r>
            <a:r>
              <a:rPr lang="en-US" sz="2400" dirty="0" smtClean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Уроком 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удовлетворена. Каких - либо изменений в урок не было внесено, всё было ясно и понятно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lang="en-US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8 </a:t>
            </a:r>
            <a:r>
              <a:rPr lang="en-US" sz="2400" dirty="0" smtClean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Уроком 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удовлетворена. Для себя я поставила давать детям вопросы продуктивного типа, чтобы они 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сам</a:t>
            </a:r>
            <a:r>
              <a:rPr lang="uk-UA" sz="2400" dirty="0" smtClean="0">
                <a:latin typeface="Proxima Nova"/>
                <a:ea typeface="Proxima Nova"/>
                <a:cs typeface="Proxima Nova"/>
                <a:sym typeface="Proxima Nova"/>
              </a:rPr>
              <a:t>о</a:t>
            </a:r>
            <a:r>
              <a:rPr lang="ru-RU" sz="2400" dirty="0" err="1" smtClean="0">
                <a:latin typeface="Proxima Nova"/>
                <a:ea typeface="Proxima Nova"/>
                <a:cs typeface="Proxima Nova"/>
                <a:sym typeface="Proxima Nova"/>
              </a:rPr>
              <a:t>стоятельно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искали информацию для ответа.</a:t>
            </a:r>
            <a:endParaRPr lang="ru-RU" sz="24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" name="Google Shape;1133;p74"/>
          <p:cNvSpPr txBox="1"/>
          <p:nvPr/>
        </p:nvSpPr>
        <p:spPr>
          <a:xfrm>
            <a:off x="575048" y="3991372"/>
            <a:ext cx="6408712" cy="54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9  Уроком 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удовлетворена в полном смысле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. я 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бы побольше хвалила детей за их стремление дать ответ по заданному вопросу. </a:t>
            </a:r>
            <a:endParaRPr lang="ru-RU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10  Уроком 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удовлетворена. Я постоянно старалась дать полную и частичную обратную связь с учениками. Вела диалог с детьми. </a:t>
            </a:r>
            <a:endParaRPr lang="ru-RU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11  Уроком 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вполне удовлетворена. Я добивалась правильных и точных ответов на поставленные вопросы. </a:t>
            </a:r>
            <a:endParaRPr lang="ru-RU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12  Моя 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цель - добиваться полных ответов за небольшое время, активности "мишени" на уроке.</a:t>
            </a:r>
            <a:endParaRPr lang="ru-RU" sz="24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429170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Резюме по </a:t>
            </a: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динамике учителей</a:t>
            </a: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551850" y="1975148"/>
            <a:ext cx="15288894" cy="775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Данные по протоколам разных периодов не полные, поэтому по каждому учителю наблюдается выпадение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данных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Паттерны метрик разных учителей очень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отличаются, однако в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среднем имеется некоторое смещение внимания учителя в сторону более сильных учеников несмотря на то, что задачи проекта подразумевали, что учителям было бы правильно научиться смещать внимание в сторону слабых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.</a:t>
            </a: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Вероятность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случайных флуктуаций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изменения векторов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из-за влияния параметров отдельного урока может быть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значительной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Учитывая результаты анализа корреляций разных параметров, которые выявились при просмотре корреляционной матрицы, кажется перспективным попытаться восстановить параметры удовлетворенности и желания изменений по текстовым отчетам учителей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67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67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67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96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2" name="Google Shape;1082;p67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67"/>
          <p:cNvSpPr txBox="1"/>
          <p:nvPr/>
        </p:nvSpPr>
        <p:spPr>
          <a:xfrm>
            <a:off x="551850" y="489600"/>
            <a:ext cx="14292000" cy="44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600" b="1" dirty="0" smtClean="0">
                <a:latin typeface="Proxima Nova"/>
                <a:ea typeface="Proxima Nova"/>
                <a:cs typeface="Proxima Nova"/>
                <a:sym typeface="Proxima Nova"/>
              </a:rPr>
              <a:t>Результаты</a:t>
            </a:r>
            <a:endParaRPr sz="9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>
                <a:solidFill>
                  <a:schemeClr val="lt1"/>
                </a:solidFill>
                <a:latin typeface="Proxima Nova"/>
                <a:ea typeface="Proxima Nova Semibold"/>
                <a:cs typeface="Proxima Nova Semibold"/>
                <a:sym typeface="Proxima Nova"/>
              </a:rPr>
              <a:t>Кластеризация организаций</a:t>
            </a:r>
            <a:br>
              <a:rPr lang="ru-RU" sz="3000" dirty="0" smtClean="0">
                <a:solidFill>
                  <a:schemeClr val="lt1"/>
                </a:solidFill>
                <a:latin typeface="Proxima Nova"/>
                <a:ea typeface="Proxima Nova Semibold"/>
                <a:cs typeface="Proxima Nova Semibold"/>
                <a:sym typeface="Proxima Nova"/>
              </a:rPr>
            </a:br>
            <a:endParaRPr lang="ru-RU" sz="3000" dirty="0" smtClean="0">
              <a:solidFill>
                <a:schemeClr val="lt1"/>
              </a:solidFill>
              <a:latin typeface="Proxima Nova"/>
              <a:ea typeface="Proxima Nova Semibold"/>
              <a:cs typeface="Proxima Nova Semibold"/>
              <a:sym typeface="Proxima Nova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>
                <a:solidFill>
                  <a:schemeClr val="lt1"/>
                </a:solidFill>
                <a:latin typeface="Proxima Nova"/>
                <a:ea typeface="Proxima Nova Semibold"/>
                <a:cs typeface="Proxima Nova Semibold"/>
                <a:sym typeface="Proxima Nova"/>
              </a:rPr>
              <a:t>Интонационный анализ комментариев</a:t>
            </a:r>
            <a:br>
              <a:rPr lang="ru-RU" sz="3000" dirty="0" smtClean="0">
                <a:solidFill>
                  <a:schemeClr val="lt1"/>
                </a:solidFill>
                <a:latin typeface="Proxima Nova"/>
                <a:ea typeface="Proxima Nova Semibold"/>
                <a:cs typeface="Proxima Nova Semibold"/>
                <a:sym typeface="Proxima Nova"/>
              </a:rPr>
            </a:br>
            <a:r>
              <a:rPr lang="ru-RU" sz="3000" dirty="0" smtClean="0">
                <a:solidFill>
                  <a:schemeClr val="lt1"/>
                </a:solidFill>
                <a:latin typeface="Proxima Nova"/>
                <a:ea typeface="Proxima Nova Semibold"/>
                <a:cs typeface="Proxima Nova Semibold"/>
                <a:sym typeface="Proxima Nova"/>
              </a:rPr>
              <a:t/>
            </a:r>
            <a:br>
              <a:rPr lang="ru-RU" sz="3000" dirty="0" smtClean="0">
                <a:solidFill>
                  <a:schemeClr val="lt1"/>
                </a:solidFill>
                <a:latin typeface="Proxima Nova"/>
                <a:ea typeface="Proxima Nova Semibold"/>
                <a:cs typeface="Proxima Nova Semibold"/>
                <a:sym typeface="Proxima Nova"/>
              </a:rPr>
            </a:br>
            <a:r>
              <a:rPr lang="uk-UA" sz="3000" dirty="0" smtClean="0">
                <a:solidFill>
                  <a:schemeClr val="lt1"/>
                </a:solidFill>
                <a:latin typeface="Proxima Nova"/>
                <a:ea typeface="Proxima Nova Semibold"/>
                <a:cs typeface="Proxima Nova Semibold"/>
                <a:sym typeface="Proxima Nova"/>
              </a:rPr>
              <a:t>Точки роста</a:t>
            </a:r>
            <a:endParaRPr sz="9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429170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Кластеризация школ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503040" y="1975148"/>
            <a:ext cx="15288894" cy="775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Проведем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эксперименты с кластеризацией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организаций, принявших участие в проекте, отдельно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по двум группам признаков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, и попробуем сравнить распределение организаций по кластерам в первом и во втором случаях.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Первая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группа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параметров характеризует свойства организации,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не связанные с конкретными действиями учителей в проекте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. Это - те параметры, которые скорее являются особенностями школ независимо от того, как именно они организовали потом работу в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проекте.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Вторая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группа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параметров характеризует то,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какие показатели продемонстрировала организация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во время работы в рамках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проекта.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Сравнение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этих двух альтернативных наборов кластеров позволит проверить, есть ли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влияние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параметров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ДО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на параметры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ПОСЛЕ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.</a:t>
            </a: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429170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Этап 2. Формируется школьная команда</a:t>
            </a:r>
            <a:b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рекомендуется команда из 13 человек</a:t>
            </a: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, но можно и меньше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" name="Google Shape;2377;p121"/>
          <p:cNvCxnSpPr/>
          <p:nvPr/>
        </p:nvCxnSpPr>
        <p:spPr>
          <a:xfrm flipV="1">
            <a:off x="4031432" y="4062158"/>
            <a:ext cx="9378618" cy="1222"/>
          </a:xfrm>
          <a:prstGeom prst="straightConnector1">
            <a:avLst/>
          </a:prstGeom>
          <a:noFill/>
          <a:ln w="28575" cap="flat" cmpd="sng">
            <a:solidFill>
              <a:srgbClr val="4BD0A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12" name="Google Shape;2379;p121"/>
          <p:cNvCxnSpPr/>
          <p:nvPr/>
        </p:nvCxnSpPr>
        <p:spPr>
          <a:xfrm>
            <a:off x="4031432" y="4063380"/>
            <a:ext cx="0" cy="1016400"/>
          </a:xfrm>
          <a:prstGeom prst="straightConnector1">
            <a:avLst/>
          </a:prstGeom>
          <a:noFill/>
          <a:ln w="28575" cap="flat" cmpd="sng">
            <a:solidFill>
              <a:srgbClr val="4BD0A0"/>
            </a:solidFill>
            <a:prstDash val="solid"/>
            <a:miter lim="400000"/>
            <a:headEnd type="none" w="sm" len="sm"/>
            <a:tailEnd type="stealth" w="med" len="med"/>
          </a:ln>
        </p:spPr>
      </p:cxnSp>
      <p:cxnSp>
        <p:nvCxnSpPr>
          <p:cNvPr id="13" name="Google Shape;2380;p121"/>
          <p:cNvCxnSpPr/>
          <p:nvPr/>
        </p:nvCxnSpPr>
        <p:spPr>
          <a:xfrm>
            <a:off x="2447256" y="7015708"/>
            <a:ext cx="0" cy="1005000"/>
          </a:xfrm>
          <a:prstGeom prst="straightConnector1">
            <a:avLst/>
          </a:prstGeom>
          <a:noFill/>
          <a:ln w="25400" cap="flat" cmpd="sng">
            <a:solidFill>
              <a:srgbClr val="4BD0A0"/>
            </a:solidFill>
            <a:prstDash val="solid"/>
            <a:miter lim="400000"/>
            <a:headEnd type="none" w="sm" len="sm"/>
            <a:tailEnd type="stealth" w="med" len="med"/>
          </a:ln>
        </p:spPr>
      </p:cxnSp>
      <p:cxnSp>
        <p:nvCxnSpPr>
          <p:cNvPr id="14" name="Google Shape;2381;p121"/>
          <p:cNvCxnSpPr/>
          <p:nvPr/>
        </p:nvCxnSpPr>
        <p:spPr>
          <a:xfrm>
            <a:off x="8788920" y="3343300"/>
            <a:ext cx="8" cy="732541"/>
          </a:xfrm>
          <a:prstGeom prst="straightConnector1">
            <a:avLst/>
          </a:prstGeom>
          <a:noFill/>
          <a:ln w="25400" cap="flat" cmpd="sng">
            <a:solidFill>
              <a:srgbClr val="4BD0A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6" name="Google Shape;2383;p121"/>
          <p:cNvSpPr/>
          <p:nvPr/>
        </p:nvSpPr>
        <p:spPr>
          <a:xfrm>
            <a:off x="2082256" y="5071492"/>
            <a:ext cx="3965400" cy="996600"/>
          </a:xfrm>
          <a:prstGeom prst="roundRect">
            <a:avLst>
              <a:gd name="adj" fmla="val 27974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Куратор 1</a:t>
            </a:r>
            <a:endParaRPr sz="2400" dirty="0"/>
          </a:p>
        </p:txBody>
      </p:sp>
      <p:sp>
        <p:nvSpPr>
          <p:cNvPr id="17" name="Google Shape;2384;p121"/>
          <p:cNvSpPr/>
          <p:nvPr/>
        </p:nvSpPr>
        <p:spPr>
          <a:xfrm>
            <a:off x="11429420" y="5070607"/>
            <a:ext cx="3965400" cy="996600"/>
          </a:xfrm>
          <a:prstGeom prst="roundRect">
            <a:avLst>
              <a:gd name="adj" fmla="val 26148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Куратор 4</a:t>
            </a:r>
            <a:endParaRPr sz="2400" dirty="0"/>
          </a:p>
        </p:txBody>
      </p:sp>
      <p:sp>
        <p:nvSpPr>
          <p:cNvPr id="19" name="Google Shape;2386;p121"/>
          <p:cNvSpPr/>
          <p:nvPr/>
        </p:nvSpPr>
        <p:spPr>
          <a:xfrm>
            <a:off x="773350" y="8026932"/>
            <a:ext cx="3186074" cy="1005000"/>
          </a:xfrm>
          <a:prstGeom prst="roundRect">
            <a:avLst>
              <a:gd name="adj" fmla="val 27232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Учитель  1.1</a:t>
            </a:r>
            <a:endParaRPr sz="2400" dirty="0"/>
          </a:p>
        </p:txBody>
      </p:sp>
      <p:sp>
        <p:nvSpPr>
          <p:cNvPr id="20" name="Google Shape;2387;p121"/>
          <p:cNvSpPr/>
          <p:nvPr/>
        </p:nvSpPr>
        <p:spPr>
          <a:xfrm>
            <a:off x="6839744" y="2346700"/>
            <a:ext cx="3965400" cy="996600"/>
          </a:xfrm>
          <a:prstGeom prst="roundRect">
            <a:avLst>
              <a:gd name="adj" fmla="val 26126"/>
            </a:avLst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ru" sz="32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Старший куратор</a:t>
            </a:r>
            <a:endParaRPr sz="3200" dirty="0"/>
          </a:p>
        </p:txBody>
      </p:sp>
      <p:cxnSp>
        <p:nvCxnSpPr>
          <p:cNvPr id="21" name="Google Shape;2388;p121"/>
          <p:cNvCxnSpPr/>
          <p:nvPr/>
        </p:nvCxnSpPr>
        <p:spPr>
          <a:xfrm flipH="1">
            <a:off x="5759624" y="7015708"/>
            <a:ext cx="900" cy="1005000"/>
          </a:xfrm>
          <a:prstGeom prst="straightConnector1">
            <a:avLst/>
          </a:prstGeom>
          <a:noFill/>
          <a:ln w="25400" cap="flat" cmpd="sng">
            <a:solidFill>
              <a:srgbClr val="4BD0A0"/>
            </a:solidFill>
            <a:prstDash val="solid"/>
            <a:miter lim="400000"/>
            <a:headEnd type="none" w="sm" len="sm"/>
            <a:tailEnd type="stealth" w="med" len="med"/>
          </a:ln>
        </p:spPr>
      </p:cxnSp>
      <p:cxnSp>
        <p:nvCxnSpPr>
          <p:cNvPr id="22" name="Google Shape;2389;p121"/>
          <p:cNvCxnSpPr/>
          <p:nvPr/>
        </p:nvCxnSpPr>
        <p:spPr>
          <a:xfrm>
            <a:off x="13412121" y="6067204"/>
            <a:ext cx="0" cy="972000"/>
          </a:xfrm>
          <a:prstGeom prst="straightConnector1">
            <a:avLst/>
          </a:prstGeom>
          <a:noFill/>
          <a:ln w="28575" cap="flat" cmpd="sng">
            <a:solidFill>
              <a:srgbClr val="4BD0A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27" name="Google Shape;2394;p121"/>
          <p:cNvCxnSpPr/>
          <p:nvPr/>
        </p:nvCxnSpPr>
        <p:spPr>
          <a:xfrm>
            <a:off x="2447256" y="7015708"/>
            <a:ext cx="3299677" cy="0"/>
          </a:xfrm>
          <a:prstGeom prst="straightConnector1">
            <a:avLst/>
          </a:prstGeom>
          <a:noFill/>
          <a:ln w="28575" cap="flat" cmpd="sng">
            <a:solidFill>
              <a:srgbClr val="4BD0A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28" name="Google Shape;2395;p121"/>
          <p:cNvCxnSpPr/>
          <p:nvPr/>
        </p:nvCxnSpPr>
        <p:spPr>
          <a:xfrm>
            <a:off x="13414725" y="4049707"/>
            <a:ext cx="0" cy="1019400"/>
          </a:xfrm>
          <a:prstGeom prst="straightConnector1">
            <a:avLst/>
          </a:prstGeom>
          <a:noFill/>
          <a:ln w="28575" cap="flat" cmpd="sng">
            <a:solidFill>
              <a:srgbClr val="4BD0A0"/>
            </a:solidFill>
            <a:prstDash val="solid"/>
            <a:miter lim="400000"/>
            <a:headEnd type="none" w="sm" len="sm"/>
            <a:tailEnd type="stealth" w="med" len="med"/>
          </a:ln>
        </p:spPr>
      </p:cxnSp>
      <p:sp>
        <p:nvSpPr>
          <p:cNvPr id="30" name="Google Shape;2386;p121"/>
          <p:cNvSpPr/>
          <p:nvPr/>
        </p:nvSpPr>
        <p:spPr>
          <a:xfrm>
            <a:off x="4247456" y="8023820"/>
            <a:ext cx="3186074" cy="1005000"/>
          </a:xfrm>
          <a:prstGeom prst="roundRect">
            <a:avLst>
              <a:gd name="adj" fmla="val 27232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Учитель  1.2</a:t>
            </a:r>
            <a:endParaRPr sz="2400" dirty="0"/>
          </a:p>
        </p:txBody>
      </p:sp>
      <p:cxnSp>
        <p:nvCxnSpPr>
          <p:cNvPr id="41" name="Google Shape;2389;p121"/>
          <p:cNvCxnSpPr/>
          <p:nvPr/>
        </p:nvCxnSpPr>
        <p:spPr>
          <a:xfrm>
            <a:off x="4031432" y="6067204"/>
            <a:ext cx="0" cy="972000"/>
          </a:xfrm>
          <a:prstGeom prst="straightConnector1">
            <a:avLst/>
          </a:prstGeom>
          <a:noFill/>
          <a:ln w="28575" cap="flat" cmpd="sng">
            <a:solidFill>
              <a:srgbClr val="4BD0A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4" name="Google Shape;2386;p121"/>
          <p:cNvSpPr/>
          <p:nvPr/>
        </p:nvSpPr>
        <p:spPr>
          <a:xfrm>
            <a:off x="9990374" y="8026932"/>
            <a:ext cx="3186074" cy="1005000"/>
          </a:xfrm>
          <a:prstGeom prst="roundRect">
            <a:avLst>
              <a:gd name="adj" fmla="val 27232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Учитель  4.1</a:t>
            </a:r>
            <a:endParaRPr sz="2400" dirty="0"/>
          </a:p>
        </p:txBody>
      </p:sp>
      <p:sp>
        <p:nvSpPr>
          <p:cNvPr id="45" name="Google Shape;2386;p121"/>
          <p:cNvSpPr/>
          <p:nvPr/>
        </p:nvSpPr>
        <p:spPr>
          <a:xfrm>
            <a:off x="13464480" y="8023820"/>
            <a:ext cx="3186074" cy="1005000"/>
          </a:xfrm>
          <a:prstGeom prst="roundRect">
            <a:avLst>
              <a:gd name="adj" fmla="val 27232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Учитель  4.2</a:t>
            </a:r>
            <a:endParaRPr sz="2400" dirty="0"/>
          </a:p>
        </p:txBody>
      </p:sp>
      <p:cxnSp>
        <p:nvCxnSpPr>
          <p:cNvPr id="46" name="Google Shape;2380;p121"/>
          <p:cNvCxnSpPr/>
          <p:nvPr/>
        </p:nvCxnSpPr>
        <p:spPr>
          <a:xfrm>
            <a:off x="11736288" y="7015708"/>
            <a:ext cx="0" cy="1005000"/>
          </a:xfrm>
          <a:prstGeom prst="straightConnector1">
            <a:avLst/>
          </a:prstGeom>
          <a:noFill/>
          <a:ln w="25400" cap="flat" cmpd="sng">
            <a:solidFill>
              <a:srgbClr val="4BD0A0"/>
            </a:solidFill>
            <a:prstDash val="solid"/>
            <a:miter lim="400000"/>
            <a:headEnd type="none" w="sm" len="sm"/>
            <a:tailEnd type="stealth" w="med" len="med"/>
          </a:ln>
        </p:spPr>
      </p:cxnSp>
      <p:cxnSp>
        <p:nvCxnSpPr>
          <p:cNvPr id="47" name="Google Shape;2388;p121"/>
          <p:cNvCxnSpPr/>
          <p:nvPr/>
        </p:nvCxnSpPr>
        <p:spPr>
          <a:xfrm flipH="1">
            <a:off x="15048656" y="7015708"/>
            <a:ext cx="900" cy="1005000"/>
          </a:xfrm>
          <a:prstGeom prst="straightConnector1">
            <a:avLst/>
          </a:prstGeom>
          <a:noFill/>
          <a:ln w="25400" cap="flat" cmpd="sng">
            <a:solidFill>
              <a:srgbClr val="4BD0A0"/>
            </a:solidFill>
            <a:prstDash val="solid"/>
            <a:miter lim="400000"/>
            <a:headEnd type="none" w="sm" len="sm"/>
            <a:tailEnd type="stealth" w="med" len="med"/>
          </a:ln>
        </p:spPr>
      </p:cxnSp>
      <p:cxnSp>
        <p:nvCxnSpPr>
          <p:cNvPr id="48" name="Google Shape;2394;p121"/>
          <p:cNvCxnSpPr/>
          <p:nvPr/>
        </p:nvCxnSpPr>
        <p:spPr>
          <a:xfrm>
            <a:off x="11736288" y="7015708"/>
            <a:ext cx="3299677" cy="0"/>
          </a:xfrm>
          <a:prstGeom prst="straightConnector1">
            <a:avLst/>
          </a:prstGeom>
          <a:noFill/>
          <a:ln w="28575" cap="flat" cmpd="sng">
            <a:solidFill>
              <a:srgbClr val="4BD0A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49" name="Google Shape;2379;p121"/>
          <p:cNvCxnSpPr/>
          <p:nvPr/>
        </p:nvCxnSpPr>
        <p:spPr>
          <a:xfrm>
            <a:off x="7415808" y="4063380"/>
            <a:ext cx="0" cy="1016400"/>
          </a:xfrm>
          <a:prstGeom prst="straightConnector1">
            <a:avLst/>
          </a:prstGeom>
          <a:noFill/>
          <a:ln w="28575" cap="flat" cmpd="sng">
            <a:solidFill>
              <a:srgbClr val="4BD0A0"/>
            </a:solidFill>
            <a:prstDash val="solid"/>
            <a:miter lim="400000"/>
            <a:headEnd type="none" w="sm" len="sm"/>
            <a:tailEnd type="stealth" w="med" len="med"/>
          </a:ln>
        </p:spPr>
      </p:cxnSp>
      <p:cxnSp>
        <p:nvCxnSpPr>
          <p:cNvPr id="50" name="Google Shape;2379;p121"/>
          <p:cNvCxnSpPr/>
          <p:nvPr/>
        </p:nvCxnSpPr>
        <p:spPr>
          <a:xfrm>
            <a:off x="10152112" y="4063380"/>
            <a:ext cx="0" cy="1016400"/>
          </a:xfrm>
          <a:prstGeom prst="straightConnector1">
            <a:avLst/>
          </a:prstGeom>
          <a:noFill/>
          <a:ln w="28575" cap="flat" cmpd="sng">
            <a:solidFill>
              <a:srgbClr val="4BD0A0"/>
            </a:solidFill>
            <a:prstDash val="solid"/>
            <a:miter lim="400000"/>
            <a:headEnd type="none" w="sm" len="sm"/>
            <a:tailEnd type="stealth" w="med" len="med"/>
          </a:ln>
        </p:spPr>
      </p:cxnSp>
      <p:sp>
        <p:nvSpPr>
          <p:cNvPr id="52" name="Google Shape;2387;p121"/>
          <p:cNvSpPr/>
          <p:nvPr/>
        </p:nvSpPr>
        <p:spPr>
          <a:xfrm>
            <a:off x="1295128" y="2346700"/>
            <a:ext cx="3965400" cy="996600"/>
          </a:xfrm>
          <a:prstGeom prst="roundRect">
            <a:avLst>
              <a:gd name="adj" fmla="val 26126"/>
            </a:avLst>
          </a:prstGeom>
          <a:solidFill>
            <a:schemeClr val="bg1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ru" sz="3200" dirty="0" smtClean="0">
                <a:solidFill>
                  <a:schemeClr val="bg1">
                    <a:lumMod val="85000"/>
                  </a:schemeClr>
                </a:solidFill>
                <a:latin typeface="Proxima Nova"/>
                <a:ea typeface="Proxima Nova"/>
                <a:cs typeface="Proxima Nova"/>
                <a:sym typeface="Proxima Nova"/>
              </a:rPr>
              <a:t>Директор школы</a:t>
            </a:r>
            <a:endParaRPr sz="3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53" name="Google Shape;2377;p121"/>
          <p:cNvCxnSpPr>
            <a:stCxn id="52" idx="3"/>
            <a:endCxn id="20" idx="1"/>
          </p:cNvCxnSpPr>
          <p:nvPr/>
        </p:nvCxnSpPr>
        <p:spPr>
          <a:xfrm>
            <a:off x="5260528" y="2845000"/>
            <a:ext cx="1579216" cy="0"/>
          </a:xfrm>
          <a:prstGeom prst="straightConnector1">
            <a:avLst/>
          </a:prstGeom>
          <a:noFill/>
          <a:ln w="28575" cap="flat" cmpd="sng">
            <a:solidFill>
              <a:srgbClr val="4BD0A0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6585038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Параметры школ ДО (на момент старта проекта)</a:t>
            </a: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551850" y="1975148"/>
            <a:ext cx="8232110" cy="775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Исследуем «систему координат» из четырех колонок:</a:t>
            </a: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Количество учителей в команде</a:t>
            </a: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Среднее количество учеников в классах</a:t>
            </a: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Средний уровень учеников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(матожидание)</a:t>
            </a: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Разрыв уровня учеников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(дисперсия)</a:t>
            </a: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Для визуального анализа будем использовать точечные диаграммы «каждый с каждым»</a:t>
            </a: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360024" y="1774202"/>
            <a:ext cx="8252591" cy="789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7736150" cy="10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Первый подход к кластеризации – с </a:t>
            </a:r>
            <a:r>
              <a:rPr lang="es-ES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DBSCAN</a:t>
            </a:r>
            <a:endParaRPr lang="en-US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en-US" sz="2400" b="1" dirty="0" smtClean="0"/>
              <a:t>density-based </a:t>
            </a:r>
            <a:r>
              <a:rPr lang="en-US" sz="2400" b="1" dirty="0" smtClean="0"/>
              <a:t>spatial clustering of applications with </a:t>
            </a:r>
            <a:r>
              <a:rPr lang="en-US" sz="2400" b="1" dirty="0" smtClean="0"/>
              <a:t>noise)</a:t>
            </a: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2400" b="1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12600384" y="5503540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Планирование — Урок — Наблюдение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72392" y="615161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Обсуждение — Заполнение протокола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162" name="Прямая соединительная линия 161"/>
          <p:cNvCxnSpPr/>
          <p:nvPr/>
        </p:nvCxnSpPr>
        <p:spPr>
          <a:xfrm>
            <a:off x="16632832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V="1">
            <a:off x="13464480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699845" y="4921942"/>
            <a:ext cx="7725075" cy="511810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133;p74"/>
          <p:cNvSpPr txBox="1"/>
          <p:nvPr/>
        </p:nvSpPr>
        <p:spPr>
          <a:xfrm>
            <a:off x="575048" y="2191172"/>
            <a:ext cx="16489832" cy="252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Слева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 — результаты работы алгоритма для датафрейма из 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четырех 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колонок. </a:t>
            </a:r>
          </a:p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Выделены </a:t>
            </a: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4 кластера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но из 67 школ 41 школа (почти две трети) оказалась за пределами кластеров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! (</a:t>
            </a:r>
            <a:r>
              <a:rPr lang="es-E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eps</a:t>
            </a: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=0.71</a:t>
            </a:r>
            <a:r>
              <a:rPr lang="en-US" sz="2400" dirty="0" smtClean="0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lang="ru-RU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11113" lvl="0" indent="-22225">
              <a:buClr>
                <a:srgbClr val="4BD0A0"/>
              </a:buClr>
              <a:buSzPts val="3000"/>
            </a:pPr>
            <a:endParaRPr lang="ru-RU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Справа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 — результаты 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для сокращенного набора колонок 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средний уровень учеников и разрыв в уровнях учеников). </a:t>
            </a:r>
            <a:endParaRPr lang="en-US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Выделены </a:t>
            </a: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2 кластера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, 18 школ – в выбросах (</a:t>
            </a:r>
            <a:r>
              <a:rPr lang="es-E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eps</a:t>
            </a: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=0.45</a:t>
            </a:r>
            <a:r>
              <a:rPr lang="en-US" sz="2400" dirty="0" smtClean="0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lang="ru-RU" sz="24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" name="Google Shape;1494;p9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79856" y="4921942"/>
            <a:ext cx="7803645" cy="5118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7736150" cy="10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Поиск количества кластеров для </a:t>
            </a:r>
            <a:r>
              <a:rPr lang="es-ES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KMEANS</a:t>
            </a:r>
            <a:endParaRPr lang="en-US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endParaRPr lang="ru-RU" sz="24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2400" b="1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12600384" y="5503540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Планирование — Урок — Наблюдение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72392" y="615161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Обсуждение — Заполнение протокола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162" name="Прямая соединительная линия 161"/>
          <p:cNvCxnSpPr/>
          <p:nvPr/>
        </p:nvCxnSpPr>
        <p:spPr>
          <a:xfrm>
            <a:off x="16632832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V="1">
            <a:off x="13464480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1133;p74"/>
          <p:cNvSpPr txBox="1"/>
          <p:nvPr/>
        </p:nvSpPr>
        <p:spPr>
          <a:xfrm>
            <a:off x="575048" y="1903140"/>
            <a:ext cx="8640960" cy="7632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Справа 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— поиск оптимума с помощью минимизированных сумм квадрата расстояний объектов классов до центроидов (моделируем </a:t>
            </a:r>
            <a:b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285750" lvl="0" indent="-296863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Верхний график 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– суммы квадратов</a:t>
            </a:r>
          </a:p>
          <a:p>
            <a:pPr marL="285750" lvl="0" indent="-296863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Средний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 – разница между предыдущим и текущим значениями сумм квадратов</a:t>
            </a:r>
          </a:p>
          <a:p>
            <a:pPr marL="285750" lvl="0" indent="-296863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Нижний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 – отношение </a:t>
            </a:r>
            <a:r>
              <a:rPr lang="ru-RU" sz="2400" dirty="0" err="1" smtClean="0">
                <a:latin typeface="Proxima Nova"/>
                <a:ea typeface="Proxima Nova"/>
                <a:cs typeface="Proxima Nova"/>
                <a:sym typeface="Proxima Nova"/>
              </a:rPr>
              <a:t>разниц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 для соседних отрезков.</a:t>
            </a:r>
          </a:p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Оптимум – в минимальной точке на нижнем графике (3).</a:t>
            </a:r>
            <a:b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11113" lvl="0" indent="-22225">
              <a:buClr>
                <a:srgbClr val="4BD0A0"/>
              </a:buClr>
              <a:buSzPts val="3000"/>
            </a:pPr>
            <a:endParaRPr lang="ru-RU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Внизу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 — результат использования метода </a:t>
            </a:r>
            <a:r>
              <a:rPr lang="es-ES" sz="2400" dirty="0" smtClean="0">
                <a:latin typeface="Proxima Nova"/>
                <a:ea typeface="Proxima Nova"/>
                <a:cs typeface="Proxima Nova"/>
                <a:sym typeface="Proxima Nova"/>
              </a:rPr>
              <a:t>Silhouette 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400" dirty="0" smtClean="0"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ищем точку с максимальным значением – тоже 3)</a:t>
            </a:r>
            <a:r>
              <a:rPr lang="es-ES" sz="2400" dirty="0" smtClean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lang="ru-RU" sz="24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994074" y="1542454"/>
            <a:ext cx="7627489" cy="2742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494;p9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077371" y="4350766"/>
            <a:ext cx="7483599" cy="2742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494;p90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045516" y="7225883"/>
            <a:ext cx="7538626" cy="2742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494;p90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791072" y="7227813"/>
            <a:ext cx="7538626" cy="2738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6585038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Результаты кластеризации </a:t>
            </a:r>
            <a:r>
              <a:rPr lang="es-ES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KMEANS</a:t>
            </a: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551850" y="1975148"/>
            <a:ext cx="8232110" cy="302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При кластеризации с использованием </a:t>
            </a:r>
            <a:r>
              <a:rPr lang="es-ES" sz="3000" dirty="0" smtClean="0">
                <a:latin typeface="Proxima Nova"/>
                <a:ea typeface="Proxima Nova"/>
                <a:cs typeface="Proxima Nova"/>
                <a:sym typeface="Proxima Nova"/>
              </a:rPr>
              <a:t>KMEANS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организации были разделены 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на 3 класса.</a:t>
            </a:r>
          </a:p>
          <a:p>
            <a:pPr marL="11113" lvl="0" indent="-22225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Показатель качества: 0.368</a:t>
            </a:r>
          </a:p>
          <a:p>
            <a:pPr marL="11113" lvl="0" indent="-22225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360024" y="1826926"/>
            <a:ext cx="8252591" cy="77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494;p9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63080" y="4678625"/>
            <a:ext cx="7992888" cy="518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6585038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Результаты разбиения </a:t>
            </a:r>
            <a:r>
              <a:rPr lang="es-ES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AgglomerativeClustering</a:t>
            </a: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551850" y="1975148"/>
            <a:ext cx="8232110" cy="302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При кластеризации с использованием алгоритма </a:t>
            </a:r>
            <a:r>
              <a:rPr lang="es-ES" sz="3000" dirty="0" smtClean="0">
                <a:latin typeface="Proxima Nova"/>
                <a:ea typeface="Proxima Nova"/>
                <a:cs typeface="Proxima Nova"/>
                <a:sym typeface="Proxima Nova"/>
              </a:rPr>
              <a:t>AgglomerativeClustering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организации были разделены на 3 класса.</a:t>
            </a:r>
          </a:p>
          <a:p>
            <a:pPr marL="11113" lvl="0" indent="-22225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Показатель качества: 0.3</a:t>
            </a:r>
            <a:r>
              <a:rPr lang="es-ES" sz="3000" dirty="0" smtClean="0">
                <a:latin typeface="Proxima Nova"/>
                <a:ea typeface="Proxima Nova"/>
                <a:cs typeface="Proxima Nova"/>
                <a:sym typeface="Proxima Nova"/>
              </a:rPr>
              <a:t>56</a:t>
            </a: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11113" lvl="0" indent="-22225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360024" y="1793089"/>
            <a:ext cx="8252591" cy="785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494;p9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63080" y="4645798"/>
            <a:ext cx="7992888" cy="5250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429170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Результаты кластеризации школ ДО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647056" y="2119164"/>
            <a:ext cx="7416824" cy="2664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Лучшим оказался алгоритм </a:t>
            </a:r>
            <a:r>
              <a:rPr lang="es-ES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KMeans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Близкие результаты выдал алгоритм </a:t>
            </a:r>
            <a:r>
              <a:rPr lang="es-ES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AgglomerativeClustering</a:t>
            </a:r>
            <a:endParaRPr lang="ru-RU" sz="30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6" name="Google Shape;2256;p114"/>
          <p:cNvGraphicFramePr/>
          <p:nvPr/>
        </p:nvGraphicFramePr>
        <p:xfrm>
          <a:off x="8783960" y="1903140"/>
          <a:ext cx="8784976" cy="3921015"/>
        </p:xfrm>
        <a:graphic>
          <a:graphicData uri="http://schemas.openxmlformats.org/drawingml/2006/table">
            <a:tbl>
              <a:tblPr>
                <a:noFill/>
                <a:tableStyleId>{0E110D0B-8796-473F-A8AB-085D2A9B7C54}</a:tableStyleId>
              </a:tblPr>
              <a:tblGrid>
                <a:gridCol w="485512"/>
                <a:gridCol w="2508476"/>
                <a:gridCol w="1734438"/>
                <a:gridCol w="2028275"/>
                <a:gridCol w="2028275"/>
              </a:tblGrid>
              <a:tr h="74329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 b="1" u="none" strike="noStrike" cap="none" dirty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№</a:t>
                      </a:r>
                      <a:endParaRPr sz="1800" b="1" u="none" strike="noStrike" cap="none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 b="1" u="none" strike="noStrike" cap="none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Алгоритм</a:t>
                      </a:r>
                      <a:endParaRPr sz="1800" b="1" u="none" strike="noStrike" cap="none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Число</a:t>
                      </a:r>
                      <a:r>
                        <a:rPr lang="ru-RU" sz="1800" b="1" baseline="0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кластеров</a:t>
                      </a: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Выбросы</a:t>
                      </a: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Метрика качества</a:t>
                      </a:r>
                      <a:br>
                        <a:rPr lang="ru-RU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ru-RU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(</a:t>
                      </a:r>
                      <a:r>
                        <a:rPr lang="es-ES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Silhouette</a:t>
                      </a:r>
                      <a:r>
                        <a:rPr lang="en-US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)</a:t>
                      </a: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722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36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1800" u="none" strike="noStrike" cap="none" baseline="0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DBSCAN </a:t>
                      </a:r>
                      <a:r>
                        <a:rPr lang="ru-RU" sz="1800" u="none" strike="noStrike" cap="none" baseline="0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/>
                      </a:r>
                      <a:br>
                        <a:rPr lang="ru-RU" sz="1800" u="none" strike="noStrike" cap="none" baseline="0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s-ES" sz="1800" u="none" strike="noStrike" cap="none" baseline="0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(</a:t>
                      </a:r>
                      <a:r>
                        <a:rPr lang="ru-RU" sz="1800" u="none" strike="noStrike" cap="none" baseline="0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по 4 колонкам)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41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-0.11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72651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en-US" sz="1800" u="none" strike="noStrike" cap="none" baseline="0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DBSCAN </a:t>
                      </a:r>
                      <a:r>
                        <a:rPr lang="ru-RU" sz="1800" u="none" strike="noStrike" cap="none" baseline="0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/>
                      </a:r>
                      <a:br>
                        <a:rPr lang="ru-RU" sz="1800" u="none" strike="noStrike" cap="none" baseline="0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u="none" strike="noStrike" cap="none" baseline="0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(</a:t>
                      </a:r>
                      <a:r>
                        <a:rPr lang="uk-UA" sz="1800" u="none" strike="noStrike" cap="none" baseline="0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по 2 колонкам)</a:t>
                      </a:r>
                      <a:endParaRPr lang="uk-UA" sz="1800" u="none" strike="noStrike" cap="none" dirty="0" smtClean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18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-0.04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7631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AffinityPropagation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0.28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5984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sz="1800" b="1" u="none" strike="noStrike" cap="none" dirty="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KMeans</a:t>
                      </a:r>
                      <a:endParaRPr sz="1800" b="1" u="none" strike="noStrike" cap="none" dirty="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sz="1800" b="1" u="none" strike="noStrike" cap="none" dirty="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1800" b="1" u="none" strike="noStrike" cap="none" dirty="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0.368</a:t>
                      </a:r>
                      <a:endParaRPr sz="1800" b="1" u="none" strike="noStrike" cap="none" dirty="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</a:tr>
              <a:tr h="55984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AgglomerativeClustering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0.356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" name="Google Shape;1133;p74"/>
          <p:cNvSpPr txBox="1"/>
          <p:nvPr/>
        </p:nvSpPr>
        <p:spPr>
          <a:xfrm>
            <a:off x="647056" y="6439644"/>
            <a:ext cx="16921880" cy="3384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Результаты кластеризации с помощью </a:t>
            </a:r>
            <a:r>
              <a:rPr lang="es-ES" sz="3000" dirty="0" smtClean="0">
                <a:latin typeface="Proxima Nova"/>
                <a:ea typeface="Proxima Nova"/>
                <a:cs typeface="Proxima Nova"/>
                <a:sym typeface="Proxima Nova"/>
              </a:rPr>
              <a:t>KMeans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могут быть описаны словами:</a:t>
            </a:r>
          </a:p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Первый  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кластер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– это школы с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обычной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наполняемостью классов.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Второй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кластер – это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малокомплектные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школы с учениками разного уровня успеваемости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Третий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кластер – это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три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малокомплектные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школы, уровень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успеваемости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учеников в которых примерно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одинаков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6585038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Параметры школ ПОСЛЕ (проект закрыт)</a:t>
            </a: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551850" y="1975148"/>
            <a:ext cx="8232110" cy="775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Исследуем «систему координат» из четырех колонок:</a:t>
            </a: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Количество протоколов на одного учителя</a:t>
            </a: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Периодичность уроков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es-ES" sz="3000" dirty="0" smtClean="0">
                <a:latin typeface="Proxima Nova"/>
                <a:ea typeface="Proxima Nova"/>
                <a:cs typeface="Proxima Nova"/>
                <a:sym typeface="Proxima Nova"/>
              </a:rPr>
              <a:t>std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интервалов)</a:t>
            </a: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Взаимодействия по уровням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(матожидание)</a:t>
            </a: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Смещение внимания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(изменение вектора намерения от весны к осени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b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&gt;0 –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смещение в пользу сильных)</a:t>
            </a:r>
            <a:endParaRPr lang="ru-RU" sz="30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Также, как и для кластеризации ДО, для визуального анализа будем использовать точечные диаграммы «каждый с каждым»</a:t>
            </a: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369858" y="1774202"/>
            <a:ext cx="8232923" cy="789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7736150" cy="10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Поиск количества кластеров для </a:t>
            </a:r>
            <a:r>
              <a:rPr lang="es-ES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KMEANS</a:t>
            </a:r>
            <a:endParaRPr lang="en-US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endParaRPr lang="ru-RU" sz="24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2400" b="1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12600384" y="5503540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Планирование — Урок — Наблюдение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72392" y="615161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Обсуждение — Заполнение протокола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162" name="Прямая соединительная линия 161"/>
          <p:cNvCxnSpPr/>
          <p:nvPr/>
        </p:nvCxnSpPr>
        <p:spPr>
          <a:xfrm>
            <a:off x="16632832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V="1">
            <a:off x="13464480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1133;p74"/>
          <p:cNvSpPr txBox="1"/>
          <p:nvPr/>
        </p:nvSpPr>
        <p:spPr>
          <a:xfrm>
            <a:off x="575048" y="1903140"/>
            <a:ext cx="8640960" cy="7632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Справа 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— поиск оптимума с помощью минимизированных сумм квадрата расстояний объектов классов до центроидов (моделируем </a:t>
            </a:r>
            <a:b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285750" lvl="0" indent="-296863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Верхний график 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– суммы квадратов</a:t>
            </a:r>
          </a:p>
          <a:p>
            <a:pPr marL="285750" lvl="0" indent="-296863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Средний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 – разница между предыдущим и текущим значениями сумм квадратов</a:t>
            </a:r>
          </a:p>
          <a:p>
            <a:pPr marL="285750" lvl="0" indent="-296863">
              <a:buClr>
                <a:srgbClr val="4BD0A0"/>
              </a:buClr>
              <a:buSzPts val="3000"/>
              <a:buFont typeface="Arial" pitchFamily="34" charset="0"/>
              <a:buChar char="•"/>
            </a:pP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Нижний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 – отношение </a:t>
            </a:r>
            <a:r>
              <a:rPr lang="ru-RU" sz="2400" dirty="0" err="1" smtClean="0">
                <a:latin typeface="Proxima Nova"/>
                <a:ea typeface="Proxima Nova"/>
                <a:cs typeface="Proxima Nova"/>
                <a:sym typeface="Proxima Nova"/>
              </a:rPr>
              <a:t>разниц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 для соседних отрезков.</a:t>
            </a:r>
          </a:p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Оптимум – в минимальной точке на нижнем графике (</a:t>
            </a:r>
            <a:r>
              <a:rPr lang="en-US" sz="2400" dirty="0" smtClean="0">
                <a:latin typeface="Proxima Nova"/>
                <a:ea typeface="Proxima Nova"/>
                <a:cs typeface="Proxima Nova"/>
                <a:sym typeface="Proxima Nova"/>
              </a:rPr>
              <a:t>2 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и 4).</a:t>
            </a:r>
            <a:b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11113" lvl="0" indent="-22225">
              <a:buClr>
                <a:srgbClr val="4BD0A0"/>
              </a:buClr>
              <a:buSzPts val="3000"/>
            </a:pPr>
            <a:endParaRPr lang="ru-RU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Внизу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 — результат использования метода </a:t>
            </a:r>
            <a:r>
              <a:rPr lang="es-ES" sz="2400" dirty="0" smtClean="0">
                <a:latin typeface="Proxima Nova"/>
                <a:ea typeface="Proxima Nova"/>
                <a:cs typeface="Proxima Nova"/>
                <a:sym typeface="Proxima Nova"/>
              </a:rPr>
              <a:t>Silhouette 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400" dirty="0" smtClean="0"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ищем точку с максимальным значением – тоже 2 и 4)</a:t>
            </a:r>
            <a:r>
              <a:rPr lang="es-ES" sz="2400" dirty="0" smtClean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lang="ru-RU" sz="24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053682" y="1542454"/>
            <a:ext cx="7508273" cy="2742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494;p9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077371" y="4363707"/>
            <a:ext cx="7483599" cy="2716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494;p90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045516" y="7228423"/>
            <a:ext cx="7538626" cy="2737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494;p90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791072" y="7229923"/>
            <a:ext cx="7538626" cy="273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6585038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Результаты кластеризации </a:t>
            </a:r>
            <a:r>
              <a:rPr lang="es-ES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KMEANS</a:t>
            </a: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 (2 кластера)</a:t>
            </a: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551850" y="1975148"/>
            <a:ext cx="8232110" cy="302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Первый вариант кластеризации</a:t>
            </a:r>
          </a:p>
          <a:p>
            <a:pPr marL="11113" lvl="0" indent="-22225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Показатель качества: 0.272</a:t>
            </a:r>
          </a:p>
          <a:p>
            <a:pPr marL="11113" lvl="0" indent="-22225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408794" y="1826926"/>
            <a:ext cx="8155050" cy="77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494;p9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96601" y="4678625"/>
            <a:ext cx="7925846" cy="518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6585038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Результаты кластеризации </a:t>
            </a:r>
            <a:r>
              <a:rPr lang="es-ES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KMEANS</a:t>
            </a: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 (4 кластера)</a:t>
            </a: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551850" y="1975148"/>
            <a:ext cx="8232110" cy="302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Второй вариант кластеризации</a:t>
            </a:r>
          </a:p>
          <a:p>
            <a:pPr marL="11113" lvl="0" indent="-22225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Показатель качества: 0.258</a:t>
            </a:r>
          </a:p>
          <a:p>
            <a:pPr marL="11113" lvl="0" indent="-22225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408794" y="1826926"/>
            <a:ext cx="8155050" cy="778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494;p9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96601" y="4684688"/>
            <a:ext cx="7925846" cy="517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429170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Этап 3. Обучение и внедрение</a:t>
            </a: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" sz="24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Уже в начале обучения появляются задания, связанные с апробацией методики на уроках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Google Shape;2383;p121"/>
          <p:cNvSpPr/>
          <p:nvPr/>
        </p:nvSpPr>
        <p:spPr>
          <a:xfrm>
            <a:off x="575048" y="3847356"/>
            <a:ext cx="3965400" cy="996600"/>
          </a:xfrm>
          <a:prstGeom prst="roundRect">
            <a:avLst>
              <a:gd name="adj" fmla="val 27974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Куратор 1</a:t>
            </a:r>
            <a:endParaRPr sz="2400" dirty="0"/>
          </a:p>
        </p:txBody>
      </p:sp>
      <p:sp>
        <p:nvSpPr>
          <p:cNvPr id="17" name="Google Shape;2384;p121"/>
          <p:cNvSpPr/>
          <p:nvPr/>
        </p:nvSpPr>
        <p:spPr>
          <a:xfrm>
            <a:off x="575048" y="5143500"/>
            <a:ext cx="3965400" cy="996600"/>
          </a:xfrm>
          <a:prstGeom prst="roundRect">
            <a:avLst>
              <a:gd name="adj" fmla="val 26148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Куратор 4</a:t>
            </a:r>
            <a:endParaRPr sz="2400" dirty="0"/>
          </a:p>
        </p:txBody>
      </p:sp>
      <p:sp>
        <p:nvSpPr>
          <p:cNvPr id="19" name="Google Shape;2386;p121"/>
          <p:cNvSpPr/>
          <p:nvPr/>
        </p:nvSpPr>
        <p:spPr>
          <a:xfrm>
            <a:off x="557326" y="6583660"/>
            <a:ext cx="3186074" cy="1005000"/>
          </a:xfrm>
          <a:prstGeom prst="roundRect">
            <a:avLst>
              <a:gd name="adj" fmla="val 27232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Учитель  1.1</a:t>
            </a:r>
            <a:endParaRPr sz="2400" dirty="0"/>
          </a:p>
        </p:txBody>
      </p:sp>
      <p:sp>
        <p:nvSpPr>
          <p:cNvPr id="20" name="Google Shape;2387;p121"/>
          <p:cNvSpPr/>
          <p:nvPr/>
        </p:nvSpPr>
        <p:spPr>
          <a:xfrm>
            <a:off x="575048" y="2335188"/>
            <a:ext cx="3965400" cy="996600"/>
          </a:xfrm>
          <a:prstGeom prst="roundRect">
            <a:avLst>
              <a:gd name="adj" fmla="val 26126"/>
            </a:avLst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ru" sz="3200" dirty="0" smtClean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Старший куратор</a:t>
            </a:r>
            <a:endParaRPr sz="3200" dirty="0"/>
          </a:p>
        </p:txBody>
      </p:sp>
      <p:sp>
        <p:nvSpPr>
          <p:cNvPr id="30" name="Google Shape;2386;p121"/>
          <p:cNvSpPr/>
          <p:nvPr/>
        </p:nvSpPr>
        <p:spPr>
          <a:xfrm>
            <a:off x="863080" y="7231732"/>
            <a:ext cx="3186074" cy="1005000"/>
          </a:xfrm>
          <a:prstGeom prst="roundRect">
            <a:avLst>
              <a:gd name="adj" fmla="val 27232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Учитель  1.2</a:t>
            </a:r>
            <a:endParaRPr sz="2400" dirty="0"/>
          </a:p>
        </p:txBody>
      </p:sp>
      <p:sp>
        <p:nvSpPr>
          <p:cNvPr id="44" name="Google Shape;2386;p121"/>
          <p:cNvSpPr/>
          <p:nvPr/>
        </p:nvSpPr>
        <p:spPr>
          <a:xfrm>
            <a:off x="1223120" y="7879804"/>
            <a:ext cx="3186074" cy="1005000"/>
          </a:xfrm>
          <a:prstGeom prst="roundRect">
            <a:avLst>
              <a:gd name="adj" fmla="val 27232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Учитель  4.1</a:t>
            </a:r>
            <a:endParaRPr sz="2400" dirty="0"/>
          </a:p>
        </p:txBody>
      </p:sp>
      <p:sp>
        <p:nvSpPr>
          <p:cNvPr id="45" name="Google Shape;2386;p121"/>
          <p:cNvSpPr/>
          <p:nvPr/>
        </p:nvSpPr>
        <p:spPr>
          <a:xfrm>
            <a:off x="1583160" y="8527876"/>
            <a:ext cx="3186074" cy="1005000"/>
          </a:xfrm>
          <a:prstGeom prst="roundRect">
            <a:avLst>
              <a:gd name="adj" fmla="val 27232"/>
            </a:avLst>
          </a:prstGeom>
          <a:solidFill>
            <a:srgbClr val="FFFFFF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Учитель  4.2</a:t>
            </a:r>
            <a:endParaRPr sz="2400" dirty="0"/>
          </a:p>
        </p:txBody>
      </p:sp>
      <p:sp>
        <p:nvSpPr>
          <p:cNvPr id="26" name="Прямоугольник 25"/>
          <p:cNvSpPr/>
          <p:nvPr/>
        </p:nvSpPr>
        <p:spPr>
          <a:xfrm>
            <a:off x="5615608" y="2191172"/>
            <a:ext cx="5832648" cy="770485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" name="Google Shape;2387;p121"/>
          <p:cNvSpPr/>
          <p:nvPr/>
        </p:nvSpPr>
        <p:spPr>
          <a:xfrm>
            <a:off x="6047656" y="2623220"/>
            <a:ext cx="4968552" cy="1368152"/>
          </a:xfrm>
          <a:prstGeom prst="roundRect">
            <a:avLst>
              <a:gd name="adj" fmla="val 26126"/>
            </a:avLst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ru-RU" sz="2400" dirty="0" smtClean="0">
                <a:solidFill>
                  <a:schemeClr val="lt1"/>
                </a:solidFill>
                <a:latin typeface="Proxima Nova"/>
                <a:sym typeface="Proxima Nova"/>
              </a:rPr>
              <a:t>Учебный курс </a:t>
            </a:r>
            <a:br>
              <a:rPr lang="ru-RU" sz="2400" dirty="0" smtClean="0">
                <a:solidFill>
                  <a:schemeClr val="lt1"/>
                </a:solidFill>
                <a:latin typeface="Proxima Nova"/>
                <a:sym typeface="Proxima Nova"/>
              </a:rPr>
            </a:br>
            <a:r>
              <a:rPr lang="ru-RU" sz="2400" dirty="0" smtClean="0">
                <a:solidFill>
                  <a:schemeClr val="lt1"/>
                </a:solidFill>
                <a:latin typeface="Proxima Nova"/>
                <a:sym typeface="Proxima Nova"/>
              </a:rPr>
              <a:t>«Сопровождение </a:t>
            </a:r>
            <a:br>
              <a:rPr lang="ru-RU" sz="2400" dirty="0" smtClean="0">
                <a:solidFill>
                  <a:schemeClr val="lt1"/>
                </a:solidFill>
                <a:latin typeface="Proxima Nova"/>
                <a:sym typeface="Proxima Nova"/>
              </a:rPr>
            </a:br>
            <a:r>
              <a:rPr lang="ru-RU" sz="2400" dirty="0" smtClean="0">
                <a:solidFill>
                  <a:schemeClr val="lt1"/>
                </a:solidFill>
                <a:latin typeface="Proxima Nova"/>
                <a:sym typeface="Proxima Nova"/>
              </a:rPr>
              <a:t>старших кураторов»</a:t>
            </a:r>
            <a:endParaRPr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7991872" y="9362355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 smtClean="0">
                <a:solidFill>
                  <a:schemeClr val="bg2"/>
                </a:solidFill>
              </a:rPr>
              <a:t>Академия Директории</a:t>
            </a:r>
            <a:endParaRPr lang="ru-RU" sz="2400" dirty="0">
              <a:solidFill>
                <a:schemeClr val="bg2"/>
              </a:solidFill>
            </a:endParaRPr>
          </a:p>
        </p:txBody>
      </p:sp>
      <p:sp>
        <p:nvSpPr>
          <p:cNvPr id="34" name="Google Shape;2387;p121"/>
          <p:cNvSpPr/>
          <p:nvPr/>
        </p:nvSpPr>
        <p:spPr>
          <a:xfrm>
            <a:off x="6047656" y="4567436"/>
            <a:ext cx="4968552" cy="1368152"/>
          </a:xfrm>
          <a:prstGeom prst="roundRect">
            <a:avLst>
              <a:gd name="adj" fmla="val 26126"/>
            </a:avLst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ru-RU" sz="2400" dirty="0" smtClean="0">
                <a:solidFill>
                  <a:schemeClr val="lt1"/>
                </a:solidFill>
                <a:latin typeface="Proxima Nova"/>
                <a:sym typeface="Proxima Nova"/>
              </a:rPr>
              <a:t>Учебный курс </a:t>
            </a:r>
            <a:br>
              <a:rPr lang="ru-RU" sz="2400" dirty="0" smtClean="0">
                <a:solidFill>
                  <a:schemeClr val="lt1"/>
                </a:solidFill>
                <a:latin typeface="Proxima Nova"/>
                <a:sym typeface="Proxima Nova"/>
              </a:rPr>
            </a:br>
            <a:r>
              <a:rPr lang="ru-RU" sz="2400" dirty="0" smtClean="0">
                <a:solidFill>
                  <a:schemeClr val="lt1"/>
                </a:solidFill>
                <a:latin typeface="Proxima Nova"/>
                <a:sym typeface="Proxima Nova"/>
              </a:rPr>
              <a:t>«Сопровождение </a:t>
            </a:r>
            <a:br>
              <a:rPr lang="ru-RU" sz="2400" dirty="0" smtClean="0">
                <a:solidFill>
                  <a:schemeClr val="lt1"/>
                </a:solidFill>
                <a:latin typeface="Proxima Nova"/>
                <a:sym typeface="Proxima Nova"/>
              </a:rPr>
            </a:br>
            <a:r>
              <a:rPr lang="ru-RU" sz="2400" dirty="0" smtClean="0">
                <a:solidFill>
                  <a:schemeClr val="lt1"/>
                </a:solidFill>
                <a:latin typeface="Proxima Nova"/>
                <a:sym typeface="Proxima Nova"/>
              </a:rPr>
              <a:t>кураторов»</a:t>
            </a:r>
            <a:endParaRPr sz="2400" dirty="0"/>
          </a:p>
        </p:txBody>
      </p:sp>
      <p:sp>
        <p:nvSpPr>
          <p:cNvPr id="35" name="Google Shape;2387;p121"/>
          <p:cNvSpPr/>
          <p:nvPr/>
        </p:nvSpPr>
        <p:spPr>
          <a:xfrm>
            <a:off x="6047656" y="6511652"/>
            <a:ext cx="4968552" cy="1368152"/>
          </a:xfrm>
          <a:prstGeom prst="roundRect">
            <a:avLst>
              <a:gd name="adj" fmla="val 26126"/>
            </a:avLst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ru-RU" sz="2400" dirty="0" smtClean="0">
                <a:solidFill>
                  <a:schemeClr val="lt1"/>
                </a:solidFill>
                <a:latin typeface="Proxima Nova"/>
                <a:sym typeface="Proxima Nova"/>
              </a:rPr>
              <a:t>Учебный курс </a:t>
            </a:r>
            <a:br>
              <a:rPr lang="ru-RU" sz="2400" dirty="0" smtClean="0">
                <a:solidFill>
                  <a:schemeClr val="lt1"/>
                </a:solidFill>
                <a:latin typeface="Proxima Nova"/>
                <a:sym typeface="Proxima Nova"/>
              </a:rPr>
            </a:br>
            <a:r>
              <a:rPr lang="ru-RU" sz="2400" dirty="0" smtClean="0">
                <a:solidFill>
                  <a:schemeClr val="lt1"/>
                </a:solidFill>
                <a:latin typeface="Proxima Nova"/>
                <a:sym typeface="Proxima Nova"/>
              </a:rPr>
              <a:t>«Сопровождение </a:t>
            </a:r>
            <a:br>
              <a:rPr lang="ru-RU" sz="2400" dirty="0" smtClean="0">
                <a:solidFill>
                  <a:schemeClr val="lt1"/>
                </a:solidFill>
                <a:latin typeface="Proxima Nova"/>
                <a:sym typeface="Proxima Nova"/>
              </a:rPr>
            </a:br>
            <a:r>
              <a:rPr lang="ru-RU" sz="2400" dirty="0" smtClean="0">
                <a:solidFill>
                  <a:schemeClr val="lt1"/>
                </a:solidFill>
                <a:latin typeface="Proxima Nova"/>
                <a:sym typeface="Proxima Nova"/>
              </a:rPr>
              <a:t>учителей по кураторской методике»</a:t>
            </a:r>
            <a:endParaRPr sz="2400" dirty="0"/>
          </a:p>
        </p:txBody>
      </p:sp>
      <p:cxnSp>
        <p:nvCxnSpPr>
          <p:cNvPr id="37" name="Прямая со стрелкой 36"/>
          <p:cNvCxnSpPr>
            <a:stCxn id="20" idx="3"/>
            <a:endCxn id="32" idx="1"/>
          </p:cNvCxnSpPr>
          <p:nvPr/>
        </p:nvCxnSpPr>
        <p:spPr>
          <a:xfrm>
            <a:off x="4540448" y="2833488"/>
            <a:ext cx="1507208" cy="473808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6"/>
          <p:cNvCxnSpPr>
            <a:stCxn id="16" idx="3"/>
            <a:endCxn id="34" idx="1"/>
          </p:cNvCxnSpPr>
          <p:nvPr/>
        </p:nvCxnSpPr>
        <p:spPr>
          <a:xfrm>
            <a:off x="4540448" y="4345656"/>
            <a:ext cx="1507208" cy="905856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 стрелкой 36"/>
          <p:cNvCxnSpPr>
            <a:stCxn id="17" idx="3"/>
            <a:endCxn id="34" idx="1"/>
          </p:cNvCxnSpPr>
          <p:nvPr/>
        </p:nvCxnSpPr>
        <p:spPr>
          <a:xfrm flipV="1">
            <a:off x="4540448" y="5251512"/>
            <a:ext cx="1507208" cy="390288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 стрелкой 36"/>
          <p:cNvCxnSpPr>
            <a:stCxn id="19" idx="3"/>
            <a:endCxn id="35" idx="1"/>
          </p:cNvCxnSpPr>
          <p:nvPr/>
        </p:nvCxnSpPr>
        <p:spPr>
          <a:xfrm>
            <a:off x="3743400" y="7086160"/>
            <a:ext cx="2304256" cy="109568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 стрелкой 36"/>
          <p:cNvCxnSpPr>
            <a:stCxn id="30" idx="3"/>
            <a:endCxn id="35" idx="1"/>
          </p:cNvCxnSpPr>
          <p:nvPr/>
        </p:nvCxnSpPr>
        <p:spPr>
          <a:xfrm flipV="1">
            <a:off x="4049154" y="7195728"/>
            <a:ext cx="1998502" cy="538504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 стрелкой 36"/>
          <p:cNvCxnSpPr>
            <a:stCxn id="44" idx="3"/>
            <a:endCxn id="35" idx="1"/>
          </p:cNvCxnSpPr>
          <p:nvPr/>
        </p:nvCxnSpPr>
        <p:spPr>
          <a:xfrm flipV="1">
            <a:off x="4409194" y="7195728"/>
            <a:ext cx="1638462" cy="1186576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 стрелкой 36"/>
          <p:cNvCxnSpPr>
            <a:stCxn id="45" idx="3"/>
            <a:endCxn id="35" idx="1"/>
          </p:cNvCxnSpPr>
          <p:nvPr/>
        </p:nvCxnSpPr>
        <p:spPr>
          <a:xfrm flipV="1">
            <a:off x="4769234" y="7195728"/>
            <a:ext cx="1278422" cy="1834648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Прямоугольник 68"/>
          <p:cNvSpPr/>
          <p:nvPr/>
        </p:nvSpPr>
        <p:spPr>
          <a:xfrm>
            <a:off x="12456368" y="2191172"/>
            <a:ext cx="5256584" cy="2520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0" name="Google Shape;2064;p107"/>
          <p:cNvSpPr/>
          <p:nvPr/>
        </p:nvSpPr>
        <p:spPr>
          <a:xfrm>
            <a:off x="17136888" y="4063380"/>
            <a:ext cx="367848" cy="4496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4909"/>
                </a:moveTo>
                <a:cubicBezTo>
                  <a:pt x="5498" y="4909"/>
                  <a:pt x="1200" y="4030"/>
                  <a:pt x="1200" y="2945"/>
                </a:cubicBezTo>
                <a:cubicBezTo>
                  <a:pt x="1200" y="1861"/>
                  <a:pt x="5498" y="982"/>
                  <a:pt x="10800" y="982"/>
                </a:cubicBezTo>
                <a:cubicBezTo>
                  <a:pt x="16102" y="982"/>
                  <a:pt x="20400" y="1861"/>
                  <a:pt x="20400" y="2945"/>
                </a:cubicBezTo>
                <a:cubicBezTo>
                  <a:pt x="20400" y="4030"/>
                  <a:pt x="16102" y="4909"/>
                  <a:pt x="10800" y="4909"/>
                </a:cubicBezTo>
                <a:moveTo>
                  <a:pt x="20400" y="6873"/>
                </a:moveTo>
                <a:cubicBezTo>
                  <a:pt x="20400" y="7957"/>
                  <a:pt x="16102" y="8836"/>
                  <a:pt x="10800" y="8836"/>
                </a:cubicBezTo>
                <a:cubicBezTo>
                  <a:pt x="5498" y="8836"/>
                  <a:pt x="1200" y="7957"/>
                  <a:pt x="1200" y="6873"/>
                </a:cubicBezTo>
                <a:lnTo>
                  <a:pt x="1200" y="4291"/>
                </a:lnTo>
                <a:cubicBezTo>
                  <a:pt x="2993" y="5240"/>
                  <a:pt x="6615" y="5891"/>
                  <a:pt x="10800" y="5891"/>
                </a:cubicBezTo>
                <a:cubicBezTo>
                  <a:pt x="14986" y="5891"/>
                  <a:pt x="18607" y="5240"/>
                  <a:pt x="20400" y="4291"/>
                </a:cubicBezTo>
                <a:cubicBezTo>
                  <a:pt x="20400" y="4291"/>
                  <a:pt x="20400" y="6873"/>
                  <a:pt x="20400" y="6873"/>
                </a:cubicBezTo>
                <a:close/>
                <a:moveTo>
                  <a:pt x="10800" y="10800"/>
                </a:moveTo>
                <a:cubicBezTo>
                  <a:pt x="5498" y="10800"/>
                  <a:pt x="1200" y="9921"/>
                  <a:pt x="1200" y="8836"/>
                </a:cubicBezTo>
                <a:cubicBezTo>
                  <a:pt x="1200" y="8672"/>
                  <a:pt x="1309" y="8514"/>
                  <a:pt x="1494" y="8362"/>
                </a:cubicBezTo>
                <a:cubicBezTo>
                  <a:pt x="3370" y="9232"/>
                  <a:pt x="6830" y="9818"/>
                  <a:pt x="10800" y="9818"/>
                </a:cubicBezTo>
                <a:cubicBezTo>
                  <a:pt x="14770" y="9818"/>
                  <a:pt x="18230" y="9232"/>
                  <a:pt x="20106" y="8362"/>
                </a:cubicBezTo>
                <a:cubicBezTo>
                  <a:pt x="20291" y="8514"/>
                  <a:pt x="20400" y="8672"/>
                  <a:pt x="20400" y="8836"/>
                </a:cubicBezTo>
                <a:cubicBezTo>
                  <a:pt x="20400" y="9921"/>
                  <a:pt x="16102" y="10800"/>
                  <a:pt x="10800" y="10800"/>
                </a:cubicBezTo>
                <a:moveTo>
                  <a:pt x="20400" y="12764"/>
                </a:moveTo>
                <a:cubicBezTo>
                  <a:pt x="20400" y="13848"/>
                  <a:pt x="16102" y="14727"/>
                  <a:pt x="10800" y="14727"/>
                </a:cubicBezTo>
                <a:cubicBezTo>
                  <a:pt x="5498" y="14727"/>
                  <a:pt x="1200" y="13848"/>
                  <a:pt x="1200" y="12764"/>
                </a:cubicBezTo>
                <a:lnTo>
                  <a:pt x="1200" y="10182"/>
                </a:lnTo>
                <a:cubicBezTo>
                  <a:pt x="2993" y="11131"/>
                  <a:pt x="6615" y="11782"/>
                  <a:pt x="10800" y="11782"/>
                </a:cubicBezTo>
                <a:cubicBezTo>
                  <a:pt x="14986" y="11782"/>
                  <a:pt x="18607" y="11131"/>
                  <a:pt x="20400" y="10182"/>
                </a:cubicBezTo>
                <a:cubicBezTo>
                  <a:pt x="20400" y="10182"/>
                  <a:pt x="20400" y="12764"/>
                  <a:pt x="20400" y="12764"/>
                </a:cubicBezTo>
                <a:close/>
                <a:moveTo>
                  <a:pt x="10800" y="16691"/>
                </a:moveTo>
                <a:cubicBezTo>
                  <a:pt x="5498" y="16691"/>
                  <a:pt x="1200" y="15812"/>
                  <a:pt x="1200" y="14727"/>
                </a:cubicBezTo>
                <a:cubicBezTo>
                  <a:pt x="1200" y="14563"/>
                  <a:pt x="1309" y="14405"/>
                  <a:pt x="1494" y="14253"/>
                </a:cubicBezTo>
                <a:cubicBezTo>
                  <a:pt x="3370" y="15123"/>
                  <a:pt x="6830" y="15709"/>
                  <a:pt x="10800" y="15709"/>
                </a:cubicBezTo>
                <a:cubicBezTo>
                  <a:pt x="14770" y="15709"/>
                  <a:pt x="18230" y="15123"/>
                  <a:pt x="20106" y="14253"/>
                </a:cubicBezTo>
                <a:cubicBezTo>
                  <a:pt x="20291" y="14405"/>
                  <a:pt x="20400" y="14563"/>
                  <a:pt x="20400" y="14727"/>
                </a:cubicBezTo>
                <a:cubicBezTo>
                  <a:pt x="20400" y="15812"/>
                  <a:pt x="16102" y="16691"/>
                  <a:pt x="10800" y="16691"/>
                </a:cubicBezTo>
                <a:moveTo>
                  <a:pt x="20400" y="18655"/>
                </a:moveTo>
                <a:cubicBezTo>
                  <a:pt x="20400" y="19739"/>
                  <a:pt x="16102" y="20618"/>
                  <a:pt x="10800" y="20618"/>
                </a:cubicBezTo>
                <a:cubicBezTo>
                  <a:pt x="5498" y="20618"/>
                  <a:pt x="1200" y="19739"/>
                  <a:pt x="1200" y="18655"/>
                </a:cubicBezTo>
                <a:lnTo>
                  <a:pt x="1200" y="16073"/>
                </a:lnTo>
                <a:cubicBezTo>
                  <a:pt x="2993" y="17022"/>
                  <a:pt x="6615" y="17673"/>
                  <a:pt x="10800" y="17673"/>
                </a:cubicBezTo>
                <a:cubicBezTo>
                  <a:pt x="14986" y="17673"/>
                  <a:pt x="18607" y="17022"/>
                  <a:pt x="20400" y="16073"/>
                </a:cubicBezTo>
                <a:cubicBezTo>
                  <a:pt x="20400" y="16073"/>
                  <a:pt x="20400" y="18655"/>
                  <a:pt x="20400" y="18655"/>
                </a:cubicBezTo>
                <a:close/>
                <a:moveTo>
                  <a:pt x="21600" y="2945"/>
                </a:moveTo>
                <a:cubicBezTo>
                  <a:pt x="21600" y="1319"/>
                  <a:pt x="16765" y="0"/>
                  <a:pt x="10800" y="0"/>
                </a:cubicBezTo>
                <a:cubicBezTo>
                  <a:pt x="4835" y="0"/>
                  <a:pt x="0" y="1319"/>
                  <a:pt x="0" y="2945"/>
                </a:cubicBezTo>
                <a:lnTo>
                  <a:pt x="0" y="6873"/>
                </a:lnTo>
                <a:cubicBezTo>
                  <a:pt x="0" y="7218"/>
                  <a:pt x="229" y="7547"/>
                  <a:pt x="628" y="7855"/>
                </a:cubicBezTo>
                <a:cubicBezTo>
                  <a:pt x="229" y="8162"/>
                  <a:pt x="0" y="8492"/>
                  <a:pt x="0" y="8836"/>
                </a:cubicBezTo>
                <a:lnTo>
                  <a:pt x="0" y="12764"/>
                </a:lnTo>
                <a:cubicBezTo>
                  <a:pt x="0" y="13109"/>
                  <a:pt x="229" y="13438"/>
                  <a:pt x="628" y="13745"/>
                </a:cubicBezTo>
                <a:cubicBezTo>
                  <a:pt x="229" y="14053"/>
                  <a:pt x="0" y="14383"/>
                  <a:pt x="0" y="14727"/>
                </a:cubicBezTo>
                <a:lnTo>
                  <a:pt x="0" y="18655"/>
                </a:lnTo>
                <a:cubicBezTo>
                  <a:pt x="0" y="20281"/>
                  <a:pt x="4835" y="21600"/>
                  <a:pt x="10800" y="21600"/>
                </a:cubicBezTo>
                <a:cubicBezTo>
                  <a:pt x="16765" y="21600"/>
                  <a:pt x="21600" y="20281"/>
                  <a:pt x="21600" y="18655"/>
                </a:cubicBezTo>
                <a:lnTo>
                  <a:pt x="21600" y="14727"/>
                </a:lnTo>
                <a:cubicBezTo>
                  <a:pt x="21600" y="14383"/>
                  <a:pt x="21371" y="14053"/>
                  <a:pt x="20972" y="13745"/>
                </a:cubicBezTo>
                <a:cubicBezTo>
                  <a:pt x="21371" y="13438"/>
                  <a:pt x="21600" y="13109"/>
                  <a:pt x="21600" y="12764"/>
                </a:cubicBezTo>
                <a:lnTo>
                  <a:pt x="21600" y="8836"/>
                </a:lnTo>
                <a:cubicBezTo>
                  <a:pt x="21600" y="8492"/>
                  <a:pt x="21371" y="8162"/>
                  <a:pt x="20972" y="7855"/>
                </a:cubicBezTo>
                <a:cubicBezTo>
                  <a:pt x="21371" y="7547"/>
                  <a:pt x="21600" y="7218"/>
                  <a:pt x="21600" y="6873"/>
                </a:cubicBezTo>
                <a:cubicBezTo>
                  <a:pt x="21600" y="6873"/>
                  <a:pt x="21600" y="2945"/>
                  <a:pt x="21600" y="2945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1737;p105"/>
          <p:cNvSpPr/>
          <p:nvPr/>
        </p:nvSpPr>
        <p:spPr>
          <a:xfrm>
            <a:off x="13176448" y="2551212"/>
            <a:ext cx="1015436" cy="9361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36" y="2161"/>
                </a:moveTo>
                <a:lnTo>
                  <a:pt x="13745" y="2161"/>
                </a:lnTo>
                <a:cubicBezTo>
                  <a:pt x="11782" y="2160"/>
                  <a:pt x="11782" y="0"/>
                  <a:pt x="9818" y="0"/>
                </a:cubicBezTo>
                <a:lnTo>
                  <a:pt x="5891" y="0"/>
                </a:lnTo>
                <a:cubicBezTo>
                  <a:pt x="4806" y="0"/>
                  <a:pt x="3927" y="967"/>
                  <a:pt x="3927" y="2161"/>
                </a:cubicBezTo>
                <a:lnTo>
                  <a:pt x="3927" y="2700"/>
                </a:lnTo>
                <a:cubicBezTo>
                  <a:pt x="3927" y="2999"/>
                  <a:pt x="4147" y="3240"/>
                  <a:pt x="4418" y="3240"/>
                </a:cubicBezTo>
                <a:cubicBezTo>
                  <a:pt x="4690" y="3240"/>
                  <a:pt x="4909" y="2999"/>
                  <a:pt x="4909" y="2700"/>
                </a:cubicBezTo>
                <a:lnTo>
                  <a:pt x="4909" y="2161"/>
                </a:lnTo>
                <a:cubicBezTo>
                  <a:pt x="4909" y="1564"/>
                  <a:pt x="5348" y="1080"/>
                  <a:pt x="5891" y="1080"/>
                </a:cubicBezTo>
                <a:lnTo>
                  <a:pt x="9818" y="1080"/>
                </a:lnTo>
                <a:cubicBezTo>
                  <a:pt x="11291" y="1080"/>
                  <a:pt x="11291" y="3239"/>
                  <a:pt x="13744" y="3240"/>
                </a:cubicBezTo>
                <a:lnTo>
                  <a:pt x="19636" y="3240"/>
                </a:lnTo>
                <a:cubicBezTo>
                  <a:pt x="20178" y="3240"/>
                  <a:pt x="20618" y="3724"/>
                  <a:pt x="20618" y="4321"/>
                </a:cubicBezTo>
                <a:lnTo>
                  <a:pt x="20618" y="15120"/>
                </a:lnTo>
                <a:cubicBezTo>
                  <a:pt x="20618" y="15717"/>
                  <a:pt x="20178" y="16200"/>
                  <a:pt x="19636" y="16200"/>
                </a:cubicBezTo>
                <a:lnTo>
                  <a:pt x="19145" y="16200"/>
                </a:lnTo>
                <a:cubicBezTo>
                  <a:pt x="18874" y="16200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19636" y="17280"/>
                </a:lnTo>
                <a:cubicBezTo>
                  <a:pt x="20721" y="17280"/>
                  <a:pt x="21600" y="16314"/>
                  <a:pt x="21600" y="15120"/>
                </a:cubicBezTo>
                <a:lnTo>
                  <a:pt x="21600" y="4321"/>
                </a:lnTo>
                <a:cubicBezTo>
                  <a:pt x="21600" y="3127"/>
                  <a:pt x="20721" y="2161"/>
                  <a:pt x="19636" y="2161"/>
                </a:cubicBezTo>
                <a:moveTo>
                  <a:pt x="16691" y="9720"/>
                </a:moveTo>
                <a:lnTo>
                  <a:pt x="982" y="9720"/>
                </a:lnTo>
                <a:lnTo>
                  <a:pt x="982" y="6481"/>
                </a:lnTo>
                <a:cubicBezTo>
                  <a:pt x="982" y="5884"/>
                  <a:pt x="1421" y="5400"/>
                  <a:pt x="1964" y="5400"/>
                </a:cubicBezTo>
                <a:lnTo>
                  <a:pt x="5891" y="5400"/>
                </a:lnTo>
                <a:cubicBezTo>
                  <a:pt x="7364" y="5400"/>
                  <a:pt x="7364" y="7560"/>
                  <a:pt x="9818" y="7560"/>
                </a:cubicBezTo>
                <a:lnTo>
                  <a:pt x="15709" y="7560"/>
                </a:lnTo>
                <a:cubicBezTo>
                  <a:pt x="16251" y="7560"/>
                  <a:pt x="16691" y="8044"/>
                  <a:pt x="16691" y="8641"/>
                </a:cubicBezTo>
                <a:cubicBezTo>
                  <a:pt x="16691" y="8641"/>
                  <a:pt x="16691" y="9720"/>
                  <a:pt x="16691" y="9720"/>
                </a:cubicBezTo>
                <a:close/>
                <a:moveTo>
                  <a:pt x="16691" y="19440"/>
                </a:moveTo>
                <a:cubicBezTo>
                  <a:pt x="16691" y="20037"/>
                  <a:pt x="16251" y="20520"/>
                  <a:pt x="15709" y="20520"/>
                </a:cubicBezTo>
                <a:lnTo>
                  <a:pt x="1964" y="20520"/>
                </a:lnTo>
                <a:cubicBezTo>
                  <a:pt x="1421" y="20520"/>
                  <a:pt x="982" y="20037"/>
                  <a:pt x="982" y="19440"/>
                </a:cubicBezTo>
                <a:lnTo>
                  <a:pt x="982" y="10801"/>
                </a:lnTo>
                <a:lnTo>
                  <a:pt x="16691" y="10801"/>
                </a:lnTo>
                <a:cubicBezTo>
                  <a:pt x="16691" y="10801"/>
                  <a:pt x="16691" y="19440"/>
                  <a:pt x="16691" y="19440"/>
                </a:cubicBezTo>
                <a:close/>
                <a:moveTo>
                  <a:pt x="15709" y="6481"/>
                </a:moveTo>
                <a:lnTo>
                  <a:pt x="9818" y="6481"/>
                </a:lnTo>
                <a:cubicBezTo>
                  <a:pt x="7855" y="6480"/>
                  <a:pt x="7855" y="4320"/>
                  <a:pt x="5891" y="4320"/>
                </a:cubicBezTo>
                <a:lnTo>
                  <a:pt x="1964" y="4320"/>
                </a:lnTo>
                <a:cubicBezTo>
                  <a:pt x="879" y="4320"/>
                  <a:pt x="0" y="5287"/>
                  <a:pt x="0" y="6481"/>
                </a:cubicBezTo>
                <a:lnTo>
                  <a:pt x="0" y="19440"/>
                </a:lnTo>
                <a:cubicBezTo>
                  <a:pt x="0" y="20634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634"/>
                  <a:pt x="17673" y="19440"/>
                </a:cubicBezTo>
                <a:lnTo>
                  <a:pt x="17673" y="8641"/>
                </a:lnTo>
                <a:cubicBezTo>
                  <a:pt x="17673" y="7447"/>
                  <a:pt x="16794" y="6481"/>
                  <a:pt x="15709" y="6481"/>
                </a:cubicBezTo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1724;p105"/>
          <p:cNvSpPr/>
          <p:nvPr/>
        </p:nvSpPr>
        <p:spPr>
          <a:xfrm>
            <a:off x="15280076" y="2551212"/>
            <a:ext cx="992716" cy="9300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73" y="8400"/>
                </a:moveTo>
                <a:lnTo>
                  <a:pt x="10800" y="8400"/>
                </a:lnTo>
                <a:lnTo>
                  <a:pt x="10800" y="12001"/>
                </a:lnTo>
                <a:lnTo>
                  <a:pt x="6873" y="12001"/>
                </a:lnTo>
                <a:cubicBezTo>
                  <a:pt x="6873" y="12001"/>
                  <a:pt x="6873" y="8400"/>
                  <a:pt x="6873" y="8400"/>
                </a:cubicBezTo>
                <a:close/>
                <a:moveTo>
                  <a:pt x="6382" y="13200"/>
                </a:moveTo>
                <a:lnTo>
                  <a:pt x="11291" y="13200"/>
                </a:lnTo>
                <a:cubicBezTo>
                  <a:pt x="11562" y="13200"/>
                  <a:pt x="11782" y="12932"/>
                  <a:pt x="11782" y="12600"/>
                </a:cubicBezTo>
                <a:lnTo>
                  <a:pt x="11782" y="7800"/>
                </a:lnTo>
                <a:cubicBezTo>
                  <a:pt x="11782" y="7469"/>
                  <a:pt x="11562" y="7200"/>
                  <a:pt x="11291" y="7200"/>
                </a:cubicBezTo>
                <a:lnTo>
                  <a:pt x="6382" y="7200"/>
                </a:lnTo>
                <a:cubicBezTo>
                  <a:pt x="6111" y="7200"/>
                  <a:pt x="5891" y="7469"/>
                  <a:pt x="5891" y="7800"/>
                </a:cubicBezTo>
                <a:lnTo>
                  <a:pt x="5891" y="12600"/>
                </a:lnTo>
                <a:cubicBezTo>
                  <a:pt x="5891" y="12932"/>
                  <a:pt x="6111" y="13200"/>
                  <a:pt x="6382" y="13200"/>
                </a:cubicBezTo>
                <a:moveTo>
                  <a:pt x="6382" y="4800"/>
                </a:moveTo>
                <a:cubicBezTo>
                  <a:pt x="6653" y="4800"/>
                  <a:pt x="6873" y="4531"/>
                  <a:pt x="6873" y="4200"/>
                </a:cubicBezTo>
                <a:cubicBezTo>
                  <a:pt x="6873" y="3868"/>
                  <a:pt x="6653" y="3600"/>
                  <a:pt x="6382" y="3600"/>
                </a:cubicBezTo>
                <a:cubicBezTo>
                  <a:pt x="6111" y="3600"/>
                  <a:pt x="5891" y="3868"/>
                  <a:pt x="5891" y="4200"/>
                </a:cubicBezTo>
                <a:cubicBezTo>
                  <a:pt x="5891" y="4531"/>
                  <a:pt x="6111" y="4800"/>
                  <a:pt x="6382" y="4800"/>
                </a:cubicBezTo>
                <a:moveTo>
                  <a:pt x="20618" y="20400"/>
                </a:moveTo>
                <a:lnTo>
                  <a:pt x="2945" y="20400"/>
                </a:lnTo>
                <a:cubicBezTo>
                  <a:pt x="1861" y="20400"/>
                  <a:pt x="982" y="19325"/>
                  <a:pt x="982" y="18000"/>
                </a:cubicBezTo>
                <a:lnTo>
                  <a:pt x="982" y="4800"/>
                </a:lnTo>
                <a:lnTo>
                  <a:pt x="2945" y="4800"/>
                </a:lnTo>
                <a:lnTo>
                  <a:pt x="2945" y="17400"/>
                </a:lnTo>
                <a:cubicBezTo>
                  <a:pt x="2945" y="17732"/>
                  <a:pt x="3166" y="18000"/>
                  <a:pt x="3436" y="18000"/>
                </a:cubicBezTo>
                <a:cubicBezTo>
                  <a:pt x="3707" y="18000"/>
                  <a:pt x="3927" y="17732"/>
                  <a:pt x="3927" y="17400"/>
                </a:cubicBezTo>
                <a:lnTo>
                  <a:pt x="3927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0618" y="0"/>
                </a:moveTo>
                <a:lnTo>
                  <a:pt x="3927" y="0"/>
                </a:lnTo>
                <a:cubicBezTo>
                  <a:pt x="3385" y="0"/>
                  <a:pt x="2945" y="538"/>
                  <a:pt x="2945" y="1200"/>
                </a:cubicBezTo>
                <a:lnTo>
                  <a:pt x="2945" y="3600"/>
                </a:lnTo>
                <a:lnTo>
                  <a:pt x="982" y="3600"/>
                </a:lnTo>
                <a:cubicBezTo>
                  <a:pt x="440" y="3600"/>
                  <a:pt x="0" y="4138"/>
                  <a:pt x="0" y="4800"/>
                </a:cubicBezTo>
                <a:lnTo>
                  <a:pt x="0" y="18000"/>
                </a:lnTo>
                <a:cubicBezTo>
                  <a:pt x="0" y="19988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6382" y="18000"/>
                </a:moveTo>
                <a:lnTo>
                  <a:pt x="18164" y="18000"/>
                </a:lnTo>
                <a:cubicBezTo>
                  <a:pt x="18434" y="18000"/>
                  <a:pt x="18655" y="17732"/>
                  <a:pt x="18655" y="17400"/>
                </a:cubicBezTo>
                <a:cubicBezTo>
                  <a:pt x="18655" y="17068"/>
                  <a:pt x="18434" y="16801"/>
                  <a:pt x="18164" y="16801"/>
                </a:cubicBezTo>
                <a:lnTo>
                  <a:pt x="6382" y="16801"/>
                </a:lnTo>
                <a:cubicBezTo>
                  <a:pt x="6111" y="16801"/>
                  <a:pt x="5891" y="17068"/>
                  <a:pt x="5891" y="17400"/>
                </a:cubicBezTo>
                <a:cubicBezTo>
                  <a:pt x="5891" y="17732"/>
                  <a:pt x="6111" y="18000"/>
                  <a:pt x="6382" y="18000"/>
                </a:cubicBezTo>
                <a:moveTo>
                  <a:pt x="6382" y="15600"/>
                </a:moveTo>
                <a:lnTo>
                  <a:pt x="18164" y="15600"/>
                </a:lnTo>
                <a:cubicBezTo>
                  <a:pt x="18434" y="15600"/>
                  <a:pt x="18655" y="15332"/>
                  <a:pt x="18655" y="15000"/>
                </a:cubicBezTo>
                <a:cubicBezTo>
                  <a:pt x="18655" y="14668"/>
                  <a:pt x="18434" y="14401"/>
                  <a:pt x="18164" y="14401"/>
                </a:cubicBezTo>
                <a:lnTo>
                  <a:pt x="6382" y="14401"/>
                </a:lnTo>
                <a:cubicBezTo>
                  <a:pt x="6111" y="14401"/>
                  <a:pt x="5891" y="14668"/>
                  <a:pt x="5891" y="15000"/>
                </a:cubicBezTo>
                <a:cubicBezTo>
                  <a:pt x="5891" y="15332"/>
                  <a:pt x="6111" y="15600"/>
                  <a:pt x="6382" y="15600"/>
                </a:cubicBezTo>
                <a:moveTo>
                  <a:pt x="8345" y="4800"/>
                </a:moveTo>
                <a:cubicBezTo>
                  <a:pt x="8616" y="4800"/>
                  <a:pt x="8836" y="4531"/>
                  <a:pt x="8836" y="4200"/>
                </a:cubicBezTo>
                <a:cubicBezTo>
                  <a:pt x="8836" y="3868"/>
                  <a:pt x="8616" y="3600"/>
                  <a:pt x="8345" y="3600"/>
                </a:cubicBezTo>
                <a:cubicBezTo>
                  <a:pt x="8075" y="3600"/>
                  <a:pt x="7855" y="3868"/>
                  <a:pt x="7855" y="4200"/>
                </a:cubicBezTo>
                <a:cubicBezTo>
                  <a:pt x="7855" y="4531"/>
                  <a:pt x="8075" y="4800"/>
                  <a:pt x="8345" y="4800"/>
                </a:cubicBezTo>
                <a:moveTo>
                  <a:pt x="18164" y="7200"/>
                </a:moveTo>
                <a:lnTo>
                  <a:pt x="14236" y="7200"/>
                </a:lnTo>
                <a:cubicBezTo>
                  <a:pt x="13966" y="7200"/>
                  <a:pt x="13745" y="7469"/>
                  <a:pt x="13745" y="7800"/>
                </a:cubicBezTo>
                <a:cubicBezTo>
                  <a:pt x="13745" y="8132"/>
                  <a:pt x="13966" y="8400"/>
                  <a:pt x="14236" y="8400"/>
                </a:cubicBezTo>
                <a:lnTo>
                  <a:pt x="18164" y="8400"/>
                </a:lnTo>
                <a:cubicBezTo>
                  <a:pt x="18434" y="8400"/>
                  <a:pt x="18655" y="8132"/>
                  <a:pt x="18655" y="7800"/>
                </a:cubicBezTo>
                <a:cubicBezTo>
                  <a:pt x="18655" y="7469"/>
                  <a:pt x="18434" y="7200"/>
                  <a:pt x="18164" y="7200"/>
                </a:cubicBezTo>
                <a:moveTo>
                  <a:pt x="18164" y="12001"/>
                </a:moveTo>
                <a:lnTo>
                  <a:pt x="14236" y="12001"/>
                </a:lnTo>
                <a:cubicBezTo>
                  <a:pt x="13966" y="12001"/>
                  <a:pt x="13745" y="12268"/>
                  <a:pt x="13745" y="12600"/>
                </a:cubicBezTo>
                <a:cubicBezTo>
                  <a:pt x="13745" y="12932"/>
                  <a:pt x="13966" y="13200"/>
                  <a:pt x="14236" y="13200"/>
                </a:cubicBezTo>
                <a:lnTo>
                  <a:pt x="18164" y="13200"/>
                </a:lnTo>
                <a:cubicBezTo>
                  <a:pt x="18434" y="13200"/>
                  <a:pt x="18655" y="12932"/>
                  <a:pt x="18655" y="12600"/>
                </a:cubicBezTo>
                <a:cubicBezTo>
                  <a:pt x="18655" y="12268"/>
                  <a:pt x="18434" y="12001"/>
                  <a:pt x="18164" y="12001"/>
                </a:cubicBezTo>
                <a:moveTo>
                  <a:pt x="18164" y="9600"/>
                </a:moveTo>
                <a:lnTo>
                  <a:pt x="14236" y="9600"/>
                </a:lnTo>
                <a:cubicBezTo>
                  <a:pt x="13966" y="9600"/>
                  <a:pt x="13745" y="9869"/>
                  <a:pt x="13745" y="10200"/>
                </a:cubicBezTo>
                <a:cubicBezTo>
                  <a:pt x="13745" y="10532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32"/>
                  <a:pt x="18655" y="10200"/>
                </a:cubicBezTo>
                <a:cubicBezTo>
                  <a:pt x="18655" y="9869"/>
                  <a:pt x="18434" y="9600"/>
                  <a:pt x="18164" y="9600"/>
                </a:cubicBezTo>
                <a:moveTo>
                  <a:pt x="18164" y="4800"/>
                </a:moveTo>
                <a:cubicBezTo>
                  <a:pt x="18434" y="4800"/>
                  <a:pt x="18655" y="4531"/>
                  <a:pt x="18655" y="4200"/>
                </a:cubicBezTo>
                <a:cubicBezTo>
                  <a:pt x="18655" y="3868"/>
                  <a:pt x="18434" y="3600"/>
                  <a:pt x="18164" y="3600"/>
                </a:cubicBezTo>
                <a:cubicBezTo>
                  <a:pt x="17893" y="3600"/>
                  <a:pt x="17673" y="3868"/>
                  <a:pt x="17673" y="4200"/>
                </a:cubicBezTo>
                <a:cubicBezTo>
                  <a:pt x="17673" y="4531"/>
                  <a:pt x="17893" y="4800"/>
                  <a:pt x="18164" y="4800"/>
                </a:cubicBezTo>
                <a:moveTo>
                  <a:pt x="16200" y="4800"/>
                </a:moveTo>
                <a:cubicBezTo>
                  <a:pt x="16471" y="4800"/>
                  <a:pt x="16691" y="4531"/>
                  <a:pt x="16691" y="4200"/>
                </a:cubicBezTo>
                <a:cubicBezTo>
                  <a:pt x="16691" y="3868"/>
                  <a:pt x="16471" y="3600"/>
                  <a:pt x="16200" y="3600"/>
                </a:cubicBezTo>
                <a:cubicBezTo>
                  <a:pt x="15929" y="3600"/>
                  <a:pt x="15709" y="3868"/>
                  <a:pt x="15709" y="4200"/>
                </a:cubicBezTo>
                <a:cubicBezTo>
                  <a:pt x="15709" y="4531"/>
                  <a:pt x="15929" y="4800"/>
                  <a:pt x="16200" y="4800"/>
                </a:cubicBezTo>
                <a:moveTo>
                  <a:pt x="10309" y="4800"/>
                </a:moveTo>
                <a:lnTo>
                  <a:pt x="14236" y="4800"/>
                </a:lnTo>
                <a:cubicBezTo>
                  <a:pt x="14507" y="4800"/>
                  <a:pt x="14727" y="4531"/>
                  <a:pt x="14727" y="4200"/>
                </a:cubicBezTo>
                <a:cubicBezTo>
                  <a:pt x="14727" y="3868"/>
                  <a:pt x="14507" y="3600"/>
                  <a:pt x="14236" y="3600"/>
                </a:cubicBezTo>
                <a:lnTo>
                  <a:pt x="10309" y="3600"/>
                </a:lnTo>
                <a:cubicBezTo>
                  <a:pt x="10038" y="3600"/>
                  <a:pt x="9818" y="3868"/>
                  <a:pt x="9818" y="4200"/>
                </a:cubicBezTo>
                <a:cubicBezTo>
                  <a:pt x="9818" y="4531"/>
                  <a:pt x="10038" y="4800"/>
                  <a:pt x="10309" y="4800"/>
                </a:cubicBezTo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3089172" y="3631332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 smtClean="0"/>
              <a:t>Шаблоны</a:t>
            </a:r>
            <a:endParaRPr lang="ru-RU" sz="1800" dirty="0"/>
          </a:p>
        </p:txBody>
      </p:sp>
      <p:sp>
        <p:nvSpPr>
          <p:cNvPr id="74" name="TextBox 73"/>
          <p:cNvSpPr txBox="1"/>
          <p:nvPr/>
        </p:nvSpPr>
        <p:spPr>
          <a:xfrm>
            <a:off x="15127418" y="3631332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 smtClean="0"/>
              <a:t>Инструкции</a:t>
            </a:r>
            <a:endParaRPr lang="ru-RU" sz="1800" dirty="0"/>
          </a:p>
        </p:txBody>
      </p:sp>
      <p:cxnSp>
        <p:nvCxnSpPr>
          <p:cNvPr id="75" name="Прямая со стрелкой 36"/>
          <p:cNvCxnSpPr>
            <a:stCxn id="32" idx="3"/>
            <a:endCxn id="69" idx="1"/>
          </p:cNvCxnSpPr>
          <p:nvPr/>
        </p:nvCxnSpPr>
        <p:spPr>
          <a:xfrm>
            <a:off x="11016208" y="3307296"/>
            <a:ext cx="1440160" cy="144016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Прямая со стрелкой 36"/>
          <p:cNvCxnSpPr>
            <a:stCxn id="34" idx="3"/>
            <a:endCxn id="69" idx="1"/>
          </p:cNvCxnSpPr>
          <p:nvPr/>
        </p:nvCxnSpPr>
        <p:spPr>
          <a:xfrm flipV="1">
            <a:off x="11016208" y="3451312"/>
            <a:ext cx="1440160" cy="1800200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Прямая со стрелкой 36"/>
          <p:cNvCxnSpPr>
            <a:stCxn id="35" idx="3"/>
            <a:endCxn id="69" idx="1"/>
          </p:cNvCxnSpPr>
          <p:nvPr/>
        </p:nvCxnSpPr>
        <p:spPr>
          <a:xfrm flipV="1">
            <a:off x="11016208" y="3451312"/>
            <a:ext cx="1440160" cy="3744416"/>
          </a:xfrm>
          <a:prstGeom prst="bentConnector3">
            <a:avLst>
              <a:gd name="adj1" fmla="val 50000"/>
            </a:avLst>
          </a:prstGeom>
          <a:ln w="28575" cap="rnd">
            <a:solidFill>
              <a:schemeClr val="bg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Прямоугольник 91"/>
          <p:cNvSpPr/>
          <p:nvPr/>
        </p:nvSpPr>
        <p:spPr>
          <a:xfrm>
            <a:off x="12528376" y="7591772"/>
            <a:ext cx="5112568" cy="23042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6" name="TextBox 95"/>
          <p:cNvSpPr txBox="1"/>
          <p:nvPr/>
        </p:nvSpPr>
        <p:spPr>
          <a:xfrm>
            <a:off x="13392472" y="8889657"/>
            <a:ext cx="15279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800" dirty="0" smtClean="0"/>
              <a:t>Таблицы </a:t>
            </a:r>
          </a:p>
          <a:p>
            <a:pPr algn="ctr"/>
            <a:r>
              <a:rPr lang="ru-RU" sz="1800" dirty="0" smtClean="0"/>
              <a:t>наблюдений</a:t>
            </a:r>
            <a:br>
              <a:rPr lang="ru-RU" sz="1800" dirty="0" smtClean="0"/>
            </a:br>
            <a:r>
              <a:rPr lang="es-ES" sz="1800" dirty="0" smtClean="0"/>
              <a:t>XLSX</a:t>
            </a:r>
            <a:endParaRPr lang="ru-RU" sz="1800" dirty="0"/>
          </a:p>
        </p:txBody>
      </p:sp>
      <p:sp>
        <p:nvSpPr>
          <p:cNvPr id="97" name="TextBox 96"/>
          <p:cNvSpPr txBox="1"/>
          <p:nvPr/>
        </p:nvSpPr>
        <p:spPr>
          <a:xfrm>
            <a:off x="15585115" y="8889657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 smtClean="0"/>
              <a:t>Отчеты</a:t>
            </a:r>
            <a:endParaRPr lang="ru-RU" sz="1800" dirty="0"/>
          </a:p>
        </p:txBody>
      </p:sp>
      <p:sp>
        <p:nvSpPr>
          <p:cNvPr id="98" name="Google Shape;1718;p105"/>
          <p:cNvSpPr/>
          <p:nvPr/>
        </p:nvSpPr>
        <p:spPr>
          <a:xfrm>
            <a:off x="13639160" y="7896941"/>
            <a:ext cx="992716" cy="8487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4" y="4419"/>
                </a:moveTo>
                <a:lnTo>
                  <a:pt x="9327" y="4419"/>
                </a:lnTo>
                <a:cubicBezTo>
                  <a:pt x="9056" y="4419"/>
                  <a:pt x="8836" y="4638"/>
                  <a:pt x="8836" y="4909"/>
                </a:cubicBezTo>
                <a:cubicBezTo>
                  <a:pt x="8836" y="5181"/>
                  <a:pt x="9056" y="5400"/>
                  <a:pt x="9327" y="5400"/>
                </a:cubicBezTo>
                <a:lnTo>
                  <a:pt x="18164" y="5400"/>
                </a:lnTo>
                <a:cubicBezTo>
                  <a:pt x="18435" y="5400"/>
                  <a:pt x="18655" y="5181"/>
                  <a:pt x="18655" y="4909"/>
                </a:cubicBezTo>
                <a:cubicBezTo>
                  <a:pt x="18655" y="4638"/>
                  <a:pt x="18435" y="4419"/>
                  <a:pt x="18164" y="4419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164" y="10310"/>
                </a:moveTo>
                <a:lnTo>
                  <a:pt x="9327" y="10310"/>
                </a:lnTo>
                <a:cubicBezTo>
                  <a:pt x="9056" y="10310"/>
                  <a:pt x="8836" y="10529"/>
                  <a:pt x="8836" y="10800"/>
                </a:cubicBezTo>
                <a:cubicBezTo>
                  <a:pt x="8836" y="11072"/>
                  <a:pt x="9056" y="11291"/>
                  <a:pt x="9327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5445" y="16155"/>
                </a:moveTo>
                <a:lnTo>
                  <a:pt x="4909" y="14728"/>
                </a:lnTo>
                <a:lnTo>
                  <a:pt x="4374" y="16155"/>
                </a:lnTo>
                <a:lnTo>
                  <a:pt x="2945" y="16155"/>
                </a:lnTo>
                <a:lnTo>
                  <a:pt x="4106" y="17048"/>
                </a:lnTo>
                <a:lnTo>
                  <a:pt x="3571" y="18655"/>
                </a:lnTo>
                <a:lnTo>
                  <a:pt x="4909" y="17673"/>
                </a:lnTo>
                <a:lnTo>
                  <a:pt x="6248" y="18655"/>
                </a:lnTo>
                <a:lnTo>
                  <a:pt x="5713" y="17048"/>
                </a:lnTo>
                <a:lnTo>
                  <a:pt x="6873" y="16155"/>
                </a:lnTo>
                <a:cubicBezTo>
                  <a:pt x="6873" y="16155"/>
                  <a:pt x="5445" y="16155"/>
                  <a:pt x="5445" y="16155"/>
                </a:cubicBezTo>
                <a:close/>
                <a:moveTo>
                  <a:pt x="4909" y="8836"/>
                </a:moveTo>
                <a:lnTo>
                  <a:pt x="4374" y="10265"/>
                </a:lnTo>
                <a:lnTo>
                  <a:pt x="2945" y="10265"/>
                </a:lnTo>
                <a:lnTo>
                  <a:pt x="4106" y="11157"/>
                </a:lnTo>
                <a:lnTo>
                  <a:pt x="3571" y="12764"/>
                </a:lnTo>
                <a:lnTo>
                  <a:pt x="4909" y="11782"/>
                </a:lnTo>
                <a:lnTo>
                  <a:pt x="6248" y="12764"/>
                </a:lnTo>
                <a:lnTo>
                  <a:pt x="5713" y="11157"/>
                </a:lnTo>
                <a:lnTo>
                  <a:pt x="6873" y="10265"/>
                </a:lnTo>
                <a:lnTo>
                  <a:pt x="5445" y="10265"/>
                </a:lnTo>
                <a:cubicBezTo>
                  <a:pt x="5445" y="10265"/>
                  <a:pt x="4909" y="8836"/>
                  <a:pt x="4909" y="8836"/>
                </a:cubicBezTo>
                <a:close/>
                <a:moveTo>
                  <a:pt x="4909" y="2945"/>
                </a:moveTo>
                <a:lnTo>
                  <a:pt x="4374" y="4374"/>
                </a:lnTo>
                <a:lnTo>
                  <a:pt x="2945" y="4374"/>
                </a:lnTo>
                <a:lnTo>
                  <a:pt x="4106" y="5266"/>
                </a:lnTo>
                <a:lnTo>
                  <a:pt x="3571" y="6873"/>
                </a:lnTo>
                <a:lnTo>
                  <a:pt x="4909" y="5891"/>
                </a:lnTo>
                <a:lnTo>
                  <a:pt x="6248" y="6873"/>
                </a:lnTo>
                <a:lnTo>
                  <a:pt x="5713" y="5266"/>
                </a:lnTo>
                <a:lnTo>
                  <a:pt x="6873" y="4374"/>
                </a:lnTo>
                <a:lnTo>
                  <a:pt x="5445" y="4374"/>
                </a:lnTo>
                <a:cubicBezTo>
                  <a:pt x="5445" y="4374"/>
                  <a:pt x="4909" y="2945"/>
                  <a:pt x="4909" y="2945"/>
                </a:cubicBezTo>
                <a:close/>
                <a:moveTo>
                  <a:pt x="18164" y="16200"/>
                </a:moveTo>
                <a:lnTo>
                  <a:pt x="9327" y="16200"/>
                </a:lnTo>
                <a:cubicBezTo>
                  <a:pt x="9056" y="16200"/>
                  <a:pt x="8836" y="16420"/>
                  <a:pt x="8836" y="16691"/>
                </a:cubicBezTo>
                <a:cubicBezTo>
                  <a:pt x="8836" y="16962"/>
                  <a:pt x="9056" y="17182"/>
                  <a:pt x="9327" y="17182"/>
                </a:cubicBezTo>
                <a:lnTo>
                  <a:pt x="18164" y="17182"/>
                </a:lnTo>
                <a:cubicBezTo>
                  <a:pt x="18435" y="17182"/>
                  <a:pt x="18655" y="16962"/>
                  <a:pt x="18655" y="16691"/>
                </a:cubicBezTo>
                <a:cubicBezTo>
                  <a:pt x="18655" y="16420"/>
                  <a:pt x="18435" y="16200"/>
                  <a:pt x="18164" y="16200"/>
                </a:cubicBezTo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1686;p105"/>
          <p:cNvSpPr/>
          <p:nvPr/>
        </p:nvSpPr>
        <p:spPr>
          <a:xfrm>
            <a:off x="15639988" y="7896941"/>
            <a:ext cx="848700" cy="8487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17125" tIns="17125" rIns="1712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Прямоугольник 103"/>
          <p:cNvSpPr/>
          <p:nvPr/>
        </p:nvSpPr>
        <p:spPr>
          <a:xfrm>
            <a:off x="12456368" y="5215508"/>
            <a:ext cx="5256584" cy="19442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5" name="TextBox 104"/>
          <p:cNvSpPr txBox="1"/>
          <p:nvPr/>
        </p:nvSpPr>
        <p:spPr>
          <a:xfrm>
            <a:off x="16488816" y="6655668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 smtClean="0">
                <a:solidFill>
                  <a:schemeClr val="tx2">
                    <a:lumMod val="10000"/>
                    <a:lumOff val="90000"/>
                  </a:schemeClr>
                </a:solidFill>
              </a:rPr>
              <a:t>Школа</a:t>
            </a:r>
            <a:endParaRPr lang="ru-RU" sz="24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cxnSp>
        <p:nvCxnSpPr>
          <p:cNvPr id="106" name="Прямая со стрелкой 36"/>
          <p:cNvCxnSpPr>
            <a:stCxn id="92" idx="1"/>
            <a:endCxn id="150" idx="3"/>
          </p:cNvCxnSpPr>
          <p:nvPr/>
        </p:nvCxnSpPr>
        <p:spPr>
          <a:xfrm flipH="1">
            <a:off x="11016208" y="8743900"/>
            <a:ext cx="1512168" cy="0"/>
          </a:xfrm>
          <a:prstGeom prst="straightConnector1">
            <a:avLst/>
          </a:prstGeom>
          <a:ln w="28575" cap="rnd">
            <a:solidFill>
              <a:schemeClr val="bg2"/>
            </a:solidFill>
            <a:round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Прямая со стрелкой 36"/>
          <p:cNvCxnSpPr>
            <a:stCxn id="104" idx="2"/>
            <a:endCxn id="92" idx="0"/>
          </p:cNvCxnSpPr>
          <p:nvPr/>
        </p:nvCxnSpPr>
        <p:spPr>
          <a:xfrm>
            <a:off x="15084660" y="7159724"/>
            <a:ext cx="0" cy="432048"/>
          </a:xfrm>
          <a:prstGeom prst="straightConnector1">
            <a:avLst/>
          </a:prstGeom>
          <a:ln w="28575" cap="rnd">
            <a:solidFill>
              <a:schemeClr val="bg2"/>
            </a:solidFill>
            <a:round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Прямая со стрелкой 36"/>
          <p:cNvCxnSpPr>
            <a:stCxn id="69" idx="2"/>
            <a:endCxn id="104" idx="0"/>
          </p:cNvCxnSpPr>
          <p:nvPr/>
        </p:nvCxnSpPr>
        <p:spPr>
          <a:xfrm>
            <a:off x="15084660" y="4711452"/>
            <a:ext cx="0" cy="504056"/>
          </a:xfrm>
          <a:prstGeom prst="straightConnector1">
            <a:avLst/>
          </a:prstGeom>
          <a:ln w="28575" cap="rnd">
            <a:solidFill>
              <a:schemeClr val="bg2"/>
            </a:solidFill>
            <a:round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Google Shape;2387;p121"/>
          <p:cNvSpPr/>
          <p:nvPr/>
        </p:nvSpPr>
        <p:spPr>
          <a:xfrm>
            <a:off x="6047656" y="8383860"/>
            <a:ext cx="4968552" cy="720080"/>
          </a:xfrm>
          <a:prstGeom prst="roundRect">
            <a:avLst>
              <a:gd name="adj" fmla="val 26126"/>
            </a:avLst>
          </a:prstGeom>
          <a:solidFill>
            <a:srgbClr val="4BD0A0"/>
          </a:solidFill>
          <a:ln w="28575" cap="flat" cmpd="sng">
            <a:solidFill>
              <a:srgbClr val="4BD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ru-RU" sz="2400" dirty="0" smtClean="0">
                <a:solidFill>
                  <a:schemeClr val="lt1"/>
                </a:solidFill>
                <a:latin typeface="Proxima Nova"/>
                <a:sym typeface="Proxima Nova"/>
              </a:rPr>
              <a:t>Проверка 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12600384" y="5503540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Планирование — Урок — Наблюдение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72392" y="615161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 smtClean="0">
                <a:solidFill>
                  <a:schemeClr val="bg1"/>
                </a:solidFill>
              </a:rPr>
              <a:t>Обсуждение — Заполнение протокола</a:t>
            </a: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162" name="Прямая соединительная линия 161"/>
          <p:cNvCxnSpPr/>
          <p:nvPr/>
        </p:nvCxnSpPr>
        <p:spPr>
          <a:xfrm>
            <a:off x="16632832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V="1">
            <a:off x="13464480" y="5935588"/>
            <a:ext cx="0" cy="288032"/>
          </a:xfrm>
          <a:prstGeom prst="line">
            <a:avLst/>
          </a:prstGeom>
          <a:ln w="28575">
            <a:solidFill>
              <a:schemeClr val="accent6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429170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Результаты кластеризации школ ПОСЛЕ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647056" y="2119164"/>
            <a:ext cx="7416824" cy="302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Лучшая метрика качества для 2 кластеров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Близкие результаты и для 4 кластеров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Другие алгоритмы не использовались</a:t>
            </a: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6" name="Google Shape;2256;p114"/>
          <p:cNvGraphicFramePr/>
          <p:nvPr/>
        </p:nvGraphicFramePr>
        <p:xfrm>
          <a:off x="8783960" y="1903140"/>
          <a:ext cx="6756701" cy="1862997"/>
        </p:xfrm>
        <a:graphic>
          <a:graphicData uri="http://schemas.openxmlformats.org/drawingml/2006/table">
            <a:tbl>
              <a:tblPr>
                <a:noFill/>
                <a:tableStyleId>{0E110D0B-8796-473F-A8AB-085D2A9B7C54}</a:tableStyleId>
              </a:tblPr>
              <a:tblGrid>
                <a:gridCol w="485512"/>
                <a:gridCol w="2508476"/>
                <a:gridCol w="1734438"/>
                <a:gridCol w="2028275"/>
              </a:tblGrid>
              <a:tr h="74329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 b="1" u="none" strike="noStrike" cap="none" dirty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№</a:t>
                      </a:r>
                      <a:endParaRPr sz="1800" b="1" u="none" strike="noStrike" cap="none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 b="1" u="none" strike="noStrike" cap="none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Алгоритм</a:t>
                      </a:r>
                      <a:endParaRPr sz="1800" b="1" u="none" strike="noStrike" cap="none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Число</a:t>
                      </a:r>
                      <a:r>
                        <a:rPr lang="ru-RU" sz="1800" b="1" baseline="0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кластеров</a:t>
                      </a: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Метрика качества</a:t>
                      </a:r>
                      <a:br>
                        <a:rPr lang="ru-RU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ru-RU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(</a:t>
                      </a:r>
                      <a:r>
                        <a:rPr lang="es-ES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Silhouette</a:t>
                      </a:r>
                      <a:r>
                        <a:rPr lang="en-US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)</a:t>
                      </a: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5984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800" b="1" u="none" strike="noStrike" cap="none" dirty="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KMeans</a:t>
                      </a:r>
                      <a:r>
                        <a:rPr lang="ru-RU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/>
                      </a:r>
                      <a:br>
                        <a:rPr lang="ru-RU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ru-RU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(2 кластера)</a:t>
                      </a:r>
                      <a:endParaRPr sz="1800" b="1" u="none" strike="noStrike" cap="none" dirty="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1800" b="1" u="none" strike="noStrike" cap="none" dirty="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es-E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272</a:t>
                      </a:r>
                      <a:endParaRPr sz="1800" b="1" u="none" strike="noStrike" cap="none" dirty="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</a:tr>
              <a:tr h="55984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  <a:tabLst/>
                        <a:defRPr/>
                      </a:pPr>
                      <a:r>
                        <a:rPr lang="es-E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KMeans</a:t>
                      </a:r>
                      <a:br>
                        <a:rPr lang="es-E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s-E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(4 </a:t>
                      </a: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кластера)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es-E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r>
                        <a:rPr lang="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r>
                        <a:rPr lang="es-E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" name="Google Shape;1133;p74"/>
          <p:cNvSpPr txBox="1"/>
          <p:nvPr/>
        </p:nvSpPr>
        <p:spPr>
          <a:xfrm>
            <a:off x="647056" y="5575548"/>
            <a:ext cx="16921880" cy="424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Результаты кластеризации с помощью </a:t>
            </a:r>
            <a:r>
              <a:rPr lang="es-ES" sz="3000" dirty="0" smtClean="0">
                <a:latin typeface="Proxima Nova"/>
                <a:ea typeface="Proxima Nova"/>
                <a:cs typeface="Proxima Nova"/>
                <a:sym typeface="Proxima Nova"/>
              </a:rPr>
              <a:t>KMeans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 на 2 кластера, в отличие от 4 кластеров, могут быть каким-то образом описаны словами:</a:t>
            </a: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Первый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  кластер – это школы, в которых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учителя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в среднем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провели больше уроков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.  В этих школах внимание от весны к осени изменилось в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пользу более слабых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учеников.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Второй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кластер – это школы, где учителя заполнили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меньше протоколов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и больше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поддерживали сильных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учеников. Это – крайне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интересное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наблюдение!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6585038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Взаимное влияние параметров ДО и ПОСЛЕ</a:t>
            </a: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551850" y="1975148"/>
            <a:ext cx="8232110" cy="302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Вначале наложим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на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графики распределения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по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параметрам ДО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результаты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кластеризации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ПОСЛЕ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(2 кластера)</a:t>
            </a:r>
          </a:p>
          <a:p>
            <a:pPr marL="11113" lvl="0" indent="-22225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459795" y="1826926"/>
            <a:ext cx="8053047" cy="778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494;p9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950573" y="4684688"/>
            <a:ext cx="7817901" cy="517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6585038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Взаимное влияние параметров ДО и ПОСЛЕ</a:t>
            </a: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551850" y="1975148"/>
            <a:ext cx="8232110" cy="302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Теперь обратная картина. 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Наложим на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графики распределения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по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параметрам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ПОСЛЕ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результаты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кластеризации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ДО 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(3 кластера)</a:t>
            </a:r>
          </a:p>
          <a:p>
            <a:pPr marL="11113" lvl="0" indent="-22225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459795" y="1870463"/>
            <a:ext cx="8053047" cy="769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494;p9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950573" y="4691006"/>
            <a:ext cx="7817901" cy="5159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429170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Общие выводы по кластеризации школ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647056" y="2119164"/>
            <a:ext cx="16273808" cy="741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Кластеризация школ по параметрам, не связанным с тем, как именно они проводили работу в рамках проекта, позволила выделить 3 кластера, которые могут быть описаны.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Кластеризация школ по результатам работы учителей в проекте позволила разбить школы на две примерно равные по количеству группы, при описании которых выявилась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интересная закономерность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: чем интенсивнее педагоги работали в рамках проекта, тем стабильнее были их уроки и тем больше внимания они уделяли более слабым ученикам.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Это может свидетельствовать о том, что эти школы более осмысленно работали в рамках проекта.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Визуальный анализ не позволил обнаружить корреляций между результатами кластеризации школ ДО и ПОСЛЕ. </a:t>
            </a: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5576926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Интонационный анализ рефлексии учителей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503040" y="1975148"/>
            <a:ext cx="15288894" cy="775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В каждом протоколе, который заполняется после посещения урока, есть текстовое поле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с вопросом: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«Выводы и идеи. (Вы удовлетворены? Нужно ли что-то изменить? Какую достижимую цель вы хотели бы себе поставить? Понимаете ли вы, как ее достичь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?)»</a:t>
            </a: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Ответы на этот вопрос могут быть одним из критериев оценки эффективности внедрения кураторской методики</a:t>
            </a: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С осени 2022 года в протоколах появились «параллельные» вопросы со шкалой значений Да – Скорее да – Скорее нет – Нет: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«Удовлетворенность уроком»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«Нужно ли что-то изменить»</a:t>
            </a: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Задачей интонационного анализа является предсказание ответов на эти два вопроса на основании анализа текстового комментария учителя.</a:t>
            </a: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p119"/>
          <p:cNvSpPr txBox="1"/>
          <p:nvPr/>
        </p:nvSpPr>
        <p:spPr>
          <a:xfrm>
            <a:off x="551850" y="489600"/>
            <a:ext cx="15720942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Интонационный анализ рефлексии учителей</a:t>
            </a:r>
            <a:endParaRPr lang="ru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4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uk-UA" sz="24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Шкала оценки удовлетворенности уроком и желания что-то изменить появилась в протоколах только осенью</a:t>
            </a:r>
            <a:endParaRPr lang="ru" sz="24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792073" y="6456048"/>
            <a:ext cx="7272808" cy="3348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494;p9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687616" y="4351412"/>
            <a:ext cx="6549736" cy="3813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494;p90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367136" y="2623220"/>
            <a:ext cx="7272808" cy="381304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133;p74"/>
          <p:cNvSpPr txBox="1"/>
          <p:nvPr/>
        </p:nvSpPr>
        <p:spPr>
          <a:xfrm>
            <a:off x="12960424" y="4207396"/>
            <a:ext cx="3816424" cy="93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Старые протоколы</a:t>
            </a: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Google Shape;1133;p74"/>
          <p:cNvSpPr txBox="1"/>
          <p:nvPr/>
        </p:nvSpPr>
        <p:spPr>
          <a:xfrm>
            <a:off x="719064" y="6727676"/>
            <a:ext cx="3816424" cy="93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Новые протоколы</a:t>
            </a: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119"/>
          <p:cNvSpPr txBox="1"/>
          <p:nvPr/>
        </p:nvSpPr>
        <p:spPr>
          <a:xfrm>
            <a:off x="946950" y="2952000"/>
            <a:ext cx="2883600" cy="14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Загрузка данных, формирование полной выборки</a:t>
            </a:r>
            <a:endParaRPr sz="2400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353" name="Google Shape;2353;p119"/>
          <p:cNvCxnSpPr/>
          <p:nvPr/>
        </p:nvCxnSpPr>
        <p:spPr>
          <a:xfrm rot="10800000">
            <a:off x="1267425" y="5065650"/>
            <a:ext cx="17068200" cy="0"/>
          </a:xfrm>
          <a:prstGeom prst="straightConnector1">
            <a:avLst/>
          </a:prstGeom>
          <a:noFill/>
          <a:ln w="28575" cap="flat" cmpd="sng">
            <a:solidFill>
              <a:srgbClr val="4BD0A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354" name="Google Shape;2354;p119"/>
          <p:cNvSpPr/>
          <p:nvPr/>
        </p:nvSpPr>
        <p:spPr>
          <a:xfrm>
            <a:off x="550950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ru" sz="36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sz="320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5" name="Google Shape;2355;p119"/>
          <p:cNvSpPr/>
          <p:nvPr/>
        </p:nvSpPr>
        <p:spPr>
          <a:xfrm>
            <a:off x="3455368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ru" sz="3600" b="1" i="0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sz="360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6" name="Google Shape;2356;p119"/>
          <p:cNvSpPr/>
          <p:nvPr/>
        </p:nvSpPr>
        <p:spPr>
          <a:xfrm>
            <a:off x="6335688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ru" sz="3600" b="1" i="0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sz="360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7" name="Google Shape;2357;p119"/>
          <p:cNvSpPr/>
          <p:nvPr/>
        </p:nvSpPr>
        <p:spPr>
          <a:xfrm>
            <a:off x="9288016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ru" sz="3600" b="1" i="0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sz="360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8" name="Google Shape;2358;p119"/>
          <p:cNvSpPr/>
          <p:nvPr/>
        </p:nvSpPr>
        <p:spPr>
          <a:xfrm>
            <a:off x="12168336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ru" sz="3600" b="1" i="0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sz="360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9" name="Google Shape;2359;p119"/>
          <p:cNvSpPr txBox="1"/>
          <p:nvPr/>
        </p:nvSpPr>
        <p:spPr>
          <a:xfrm>
            <a:off x="3887416" y="5940000"/>
            <a:ext cx="3312368" cy="14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i="0" u="none" strike="noStrike" cap="none" dirty="0" smtClean="0">
                <a:latin typeface="Proxima Nova"/>
                <a:ea typeface="Proxima Nova"/>
                <a:cs typeface="Proxima Nova"/>
                <a:sym typeface="Proxima Nova"/>
              </a:rPr>
              <a:t>Очистка текста</a:t>
            </a:r>
            <a:endParaRPr sz="2400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0" name="Google Shape;2360;p119"/>
          <p:cNvSpPr txBox="1"/>
          <p:nvPr/>
        </p:nvSpPr>
        <p:spPr>
          <a:xfrm>
            <a:off x="6730923" y="2952000"/>
            <a:ext cx="3277173" cy="14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Формирование верификационной, обучающей и тестовой выборок</a:t>
            </a:r>
            <a:endParaRPr sz="2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1" name="Google Shape;2361;p119"/>
          <p:cNvSpPr txBox="1"/>
          <p:nvPr/>
        </p:nvSpPr>
        <p:spPr>
          <a:xfrm>
            <a:off x="9686342" y="5940000"/>
            <a:ext cx="2858400" cy="14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Модель для предсказания степени удовлетворенности</a:t>
            </a:r>
            <a:endParaRPr sz="2400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2" name="Google Shape;2362;p119"/>
          <p:cNvSpPr txBox="1"/>
          <p:nvPr/>
        </p:nvSpPr>
        <p:spPr>
          <a:xfrm>
            <a:off x="12572063" y="2952000"/>
            <a:ext cx="2893200" cy="1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i="0" u="none" strike="noStrike" cap="none" dirty="0" smtClean="0">
                <a:latin typeface="Proxima Nova"/>
                <a:ea typeface="Proxima Nova"/>
                <a:cs typeface="Proxima Nova"/>
                <a:sym typeface="Proxima Nova"/>
              </a:rPr>
              <a:t>Модель для желания что-то изменить</a:t>
            </a:r>
            <a:endParaRPr sz="2400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3" name="Google Shape;2363;p119"/>
          <p:cNvSpPr txBox="1"/>
          <p:nvPr/>
        </p:nvSpPr>
        <p:spPr>
          <a:xfrm>
            <a:off x="551850" y="489600"/>
            <a:ext cx="15720942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Этапы интонационного анализа</a:t>
            </a:r>
            <a:endParaRPr lang="ru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4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uk-UA" sz="24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" sz="24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Google Shape;2357;p119"/>
          <p:cNvSpPr/>
          <p:nvPr/>
        </p:nvSpPr>
        <p:spPr>
          <a:xfrm>
            <a:off x="15120664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ru" sz="3600" b="1" i="0" u="none" strike="noStrike" cap="none" dirty="0" smtClean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6</a:t>
            </a:r>
            <a:endParaRPr sz="3600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" name="Google Shape;2361;p119"/>
          <p:cNvSpPr txBox="1"/>
          <p:nvPr/>
        </p:nvSpPr>
        <p:spPr>
          <a:xfrm>
            <a:off x="15518990" y="5940000"/>
            <a:ext cx="2481994" cy="14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131"/>
              </a:buClr>
              <a:buSzPts val="2200"/>
              <a:buFont typeface="Arial"/>
              <a:buNone/>
            </a:pPr>
            <a:r>
              <a:rPr lang="ru" sz="2400" dirty="0" smtClean="0">
                <a:latin typeface="Proxima Nova"/>
                <a:ea typeface="Proxima Nova"/>
                <a:cs typeface="Proxima Nova"/>
                <a:sym typeface="Proxima Nova"/>
              </a:rPr>
              <a:t>Верификация моделей и экспертных оценок</a:t>
            </a:r>
            <a:endParaRPr sz="2400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5576926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Интонационный анализ. Подготовка данных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503040" y="1975148"/>
            <a:ext cx="15288894" cy="775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Загружаем исходный датафрейм с 3001 протоколом и оставляем в нем четыре колонки: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s-ES" sz="3000" dirty="0" smtClean="0">
                <a:latin typeface="Proxima Nova"/>
                <a:ea typeface="Proxima Nova"/>
                <a:cs typeface="Proxima Nova"/>
                <a:sym typeface="Proxima Nova"/>
              </a:rPr>
              <a:t>prot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_id, satisfaction, wish_to_change, teacher_comment</a:t>
            </a: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Удаляем строки, в которых поле </a:t>
            </a:r>
            <a:r>
              <a:rPr lang="es-ES" sz="3000" dirty="0" smtClean="0">
                <a:latin typeface="Proxima Nova"/>
                <a:ea typeface="Proxima Nova"/>
                <a:cs typeface="Proxima Nova"/>
                <a:sym typeface="Proxima Nova"/>
              </a:rPr>
              <a:t>teacher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_comment </a:t>
            </a:r>
            <a:r>
              <a:rPr lang="uk-UA" sz="3000" dirty="0" smtClean="0">
                <a:latin typeface="Proxima Nova"/>
                <a:ea typeface="Proxima Nova"/>
                <a:cs typeface="Proxima Nova"/>
                <a:sym typeface="Proxima Nova"/>
              </a:rPr>
              <a:t>не заполнено </a:t>
            </a:r>
            <a:r>
              <a:rPr lang="uk-UA" sz="3000" dirty="0" smtClean="0">
                <a:latin typeface="Proxima Nova"/>
                <a:ea typeface="Proxima Nova"/>
                <a:cs typeface="Proxima Nova"/>
                <a:sym typeface="Proxima Nova"/>
              </a:rPr>
              <a:t>(2890 записей)</a:t>
            </a: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uk-UA" sz="3000" dirty="0" smtClean="0">
                <a:latin typeface="Proxima Nova"/>
                <a:ea typeface="Proxima Nova"/>
                <a:cs typeface="Proxima Nova"/>
                <a:sym typeface="Proxima Nova"/>
              </a:rPr>
              <a:t>Создаем еще две колонки с очищенн</a:t>
            </a:r>
            <a:r>
              <a:rPr lang="ru-RU" sz="3000" dirty="0" err="1" smtClean="0">
                <a:latin typeface="Proxima Nova"/>
                <a:ea typeface="Proxima Nova"/>
                <a:cs typeface="Proxima Nova"/>
                <a:sym typeface="Proxima Nova"/>
              </a:rPr>
              <a:t>ыми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комментариями: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s-ES" sz="3000" dirty="0" smtClean="0">
                <a:latin typeface="Proxima Nova"/>
                <a:ea typeface="Proxima Nova"/>
                <a:cs typeface="Proxima Nova"/>
                <a:sym typeface="Proxima Nova"/>
              </a:rPr>
              <a:t>text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_</a:t>
            </a:r>
            <a:r>
              <a:rPr lang="en-US" sz="3000" dirty="0" err="1" smtClean="0">
                <a:latin typeface="Proxima Nova"/>
                <a:ea typeface="Proxima Nova"/>
                <a:cs typeface="Proxima Nova"/>
                <a:sym typeface="Proxima Nova"/>
              </a:rPr>
              <a:t>without_stopwords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, text_with_stopwords</a:t>
            </a: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en-US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Очистка подразумевает:</a:t>
            </a:r>
          </a:p>
          <a:p>
            <a:pPr marL="450000" lvl="0" indent="-460500">
              <a:buClr>
                <a:srgbClr val="4BD0A0"/>
              </a:buClr>
              <a:buSzPts val="3000"/>
              <a:buFontTx/>
              <a:buChar char="-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-  Удаление служебных символов, знаков препинания;</a:t>
            </a:r>
          </a:p>
          <a:p>
            <a:pPr marL="450000" lvl="0" indent="-460500">
              <a:buClr>
                <a:srgbClr val="4BD0A0"/>
              </a:buClr>
              <a:buSzPts val="3000"/>
              <a:buFontTx/>
              <a:buChar char="-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-  Удаление стоп-слов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для колонки </a:t>
            </a:r>
            <a:r>
              <a:rPr lang="es-ES" sz="3000" dirty="0" smtClean="0">
                <a:latin typeface="Proxima Nova"/>
                <a:ea typeface="Proxima Nova"/>
                <a:cs typeface="Proxima Nova"/>
                <a:sym typeface="Proxima Nova"/>
              </a:rPr>
              <a:t>text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_</a:t>
            </a:r>
            <a:r>
              <a:rPr lang="en-US" sz="3000" dirty="0" err="1" smtClean="0">
                <a:latin typeface="Proxima Nova"/>
                <a:ea typeface="Proxima Nova"/>
                <a:cs typeface="Proxima Nova"/>
                <a:sym typeface="Proxima Nova"/>
              </a:rPr>
              <a:t>without_stopwords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Tx/>
              <a:buChar char="-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-  Выделение лексем (</a:t>
            </a:r>
            <a:r>
              <a:rPr lang="es-ES" sz="3000" dirty="0" smtClean="0">
                <a:latin typeface="Proxima Nova"/>
                <a:ea typeface="Proxima Nova"/>
                <a:cs typeface="Proxima Nova"/>
                <a:sym typeface="Proxima Nova"/>
              </a:rPr>
              <a:t>pymorphy2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773615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Верификационная, обучающая и тестовая выборки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503040" y="1975148"/>
            <a:ext cx="15288894" cy="775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Верификационная выборка –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200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случайных записей из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2890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(независимо от того, содержатся или нет в выборке ответы на вопросы </a:t>
            </a:r>
            <a:r>
              <a:rPr lang="es-ES" sz="3000" dirty="0" smtClean="0">
                <a:latin typeface="Proxima Nova"/>
                <a:ea typeface="Proxima Nova"/>
                <a:cs typeface="Proxima Nova"/>
                <a:sym typeface="Proxima Nova"/>
              </a:rPr>
              <a:t>satisfaction, wish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_</a:t>
            </a:r>
            <a:r>
              <a:rPr lang="en-US" sz="3000" dirty="0" err="1" smtClean="0">
                <a:latin typeface="Proxima Nova"/>
                <a:ea typeface="Proxima Nova"/>
                <a:cs typeface="Proxima Nova"/>
                <a:sym typeface="Proxima Nova"/>
              </a:rPr>
              <a:t>to_change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Из оставшихся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2690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записей формируются два датафрейма. В одном содержатся все записи, для которых заполнено поле </a:t>
            </a:r>
            <a:r>
              <a:rPr lang="es-ES" sz="3000" dirty="0" smtClean="0">
                <a:latin typeface="Proxima Nova"/>
                <a:ea typeface="Proxima Nova"/>
                <a:cs typeface="Proxima Nova"/>
                <a:sym typeface="Proxima Nova"/>
              </a:rPr>
              <a:t>satisfaction 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919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строк), в другом – все записи, для которых заполнено поле </a:t>
            </a:r>
            <a:r>
              <a:rPr lang="es-ES" sz="3000" dirty="0" smtClean="0">
                <a:latin typeface="Proxima Nova"/>
                <a:ea typeface="Proxima Nova"/>
                <a:cs typeface="Proxima Nova"/>
                <a:sym typeface="Proxima Nova"/>
              </a:rPr>
              <a:t>wish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_</a:t>
            </a:r>
            <a:r>
              <a:rPr lang="en-US" sz="3000" dirty="0" err="1" smtClean="0">
                <a:latin typeface="Proxima Nova"/>
                <a:ea typeface="Proxima Nova"/>
                <a:cs typeface="Proxima Nova"/>
                <a:sym typeface="Proxima Nova"/>
              </a:rPr>
              <a:t>to_change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en-US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859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uk-UA" sz="3000" dirty="0" smtClean="0">
                <a:latin typeface="Proxima Nova"/>
                <a:ea typeface="Proxima Nova"/>
                <a:cs typeface="Proxima Nova"/>
                <a:sym typeface="Proxima Nova"/>
              </a:rPr>
              <a:t>строк).</a:t>
            </a: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uk-UA" sz="3000" dirty="0" smtClean="0">
                <a:latin typeface="Proxima Nova"/>
                <a:ea typeface="Proxima Nova"/>
                <a:cs typeface="Proxima Nova"/>
                <a:sym typeface="Proxima Nova"/>
              </a:rPr>
              <a:t>Для датафрейма </a:t>
            </a:r>
            <a:r>
              <a:rPr lang="es-ES" sz="3000" dirty="0" smtClean="0">
                <a:latin typeface="Proxima Nova"/>
                <a:ea typeface="Proxima Nova"/>
                <a:cs typeface="Proxima Nova"/>
                <a:sym typeface="Proxima Nova"/>
              </a:rPr>
              <a:t>S 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(satisfaction)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формируем обучающую и тестовую выборки: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r>
              <a:rPr lang="es-ES" sz="3000" dirty="0" smtClean="0">
                <a:latin typeface="Proxima Nova"/>
                <a:ea typeface="Proxima Nova"/>
                <a:cs typeface="Proxima Nova"/>
                <a:sym typeface="Proxima Nova"/>
              </a:rPr>
              <a:t>train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_S (</a:t>
            </a:r>
            <a:r>
              <a:rPr lang="en-US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735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записей)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, test_S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184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записи)</a:t>
            </a: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Для </a:t>
            </a:r>
            <a:r>
              <a:rPr lang="uk-UA" sz="3000" dirty="0" smtClean="0">
                <a:latin typeface="Proxima Nova"/>
                <a:ea typeface="Proxima Nova"/>
                <a:cs typeface="Proxima Nova"/>
                <a:sym typeface="Proxima Nova"/>
              </a:rPr>
              <a:t>датафрейма </a:t>
            </a:r>
            <a:r>
              <a:rPr lang="es-ES" sz="3000" dirty="0" smtClean="0">
                <a:latin typeface="Proxima Nova"/>
                <a:ea typeface="Proxima Nova"/>
                <a:cs typeface="Proxima Nova"/>
                <a:sym typeface="Proxima Nova"/>
              </a:rPr>
              <a:t>W 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(wish_to_change)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формируем обучающую и тестовую выборки: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r>
              <a:rPr lang="es-ES" sz="3000" dirty="0" smtClean="0">
                <a:latin typeface="Proxima Nova"/>
                <a:ea typeface="Proxima Nova"/>
                <a:cs typeface="Proxima Nova"/>
                <a:sym typeface="Proxima Nova"/>
              </a:rPr>
              <a:t>train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_W (</a:t>
            </a:r>
            <a:r>
              <a:rPr lang="en-US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687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записей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test_W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en-US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172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записи)</a:t>
            </a: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Целевые колонки содержат 0 и 1.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- Для </a:t>
            </a:r>
            <a:r>
              <a:rPr lang="es-ES" sz="3000" dirty="0" smtClean="0">
                <a:latin typeface="Proxima Nova"/>
                <a:ea typeface="Proxima Nova"/>
                <a:cs typeface="Proxima Nova"/>
                <a:sym typeface="Proxima Nova"/>
              </a:rPr>
              <a:t>satisfaction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1 соответствует ответу Да, 0 – всем остальным вариантам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- Для </a:t>
            </a:r>
            <a:r>
              <a:rPr lang="es-ES" sz="3000" dirty="0" smtClean="0">
                <a:latin typeface="Proxima Nova"/>
                <a:ea typeface="Proxima Nova"/>
                <a:cs typeface="Proxima Nova"/>
                <a:sym typeface="Proxima Nova"/>
              </a:rPr>
              <a:t>wish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_</a:t>
            </a:r>
            <a:r>
              <a:rPr lang="en-US" sz="3000" dirty="0" err="1" smtClean="0">
                <a:latin typeface="Proxima Nova"/>
                <a:ea typeface="Proxima Nova"/>
                <a:cs typeface="Proxima Nova"/>
                <a:sym typeface="Proxima Nova"/>
              </a:rPr>
              <a:t>to_change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 1 </a:t>
            </a:r>
            <a:r>
              <a:rPr lang="uk-UA" sz="3000" dirty="0" smtClean="0">
                <a:latin typeface="Proxima Nova"/>
                <a:ea typeface="Proxima Nova"/>
                <a:cs typeface="Proxima Nova"/>
                <a:sym typeface="Proxima Nova"/>
              </a:rPr>
              <a:t>соответствует вариантам Да, Скорее </a:t>
            </a:r>
            <a:r>
              <a:rPr lang="uk-UA" sz="3000" dirty="0" err="1" smtClean="0">
                <a:latin typeface="Proxima Nova"/>
                <a:ea typeface="Proxima Nova"/>
                <a:cs typeface="Proxima Nova"/>
                <a:sym typeface="Proxima Nova"/>
              </a:rPr>
              <a:t>да</a:t>
            </a:r>
            <a:r>
              <a:rPr lang="uk-UA" sz="3000" dirty="0" smtClean="0">
                <a:latin typeface="Proxima Nova"/>
                <a:ea typeface="Proxima Nova"/>
                <a:cs typeface="Proxima Nova"/>
                <a:sym typeface="Proxima Nova"/>
              </a:rPr>
              <a:t>, 0 - </a:t>
            </a:r>
            <a:r>
              <a:rPr lang="uk-UA" sz="3000" dirty="0" err="1" smtClean="0">
                <a:latin typeface="Proxima Nova"/>
                <a:ea typeface="Proxima Nova"/>
                <a:cs typeface="Proxima Nova"/>
                <a:sym typeface="Proxima Nova"/>
              </a:rPr>
              <a:t>остальн</a:t>
            </a:r>
            <a:r>
              <a:rPr lang="ru-RU" sz="3000" dirty="0" err="1" smtClean="0">
                <a:latin typeface="Proxima Nova"/>
                <a:ea typeface="Proxima Nova"/>
                <a:cs typeface="Proxima Nova"/>
                <a:sym typeface="Proxima Nova"/>
              </a:rPr>
              <a:t>ым</a:t>
            </a:r>
            <a:endParaRPr lang="en-US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en-US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6729054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80000"/>
              </a:lnSpc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Предсказания степени удовлетворенности</a:t>
            </a:r>
            <a:endParaRPr lang="ru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uk-UA" sz="24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uk-UA" sz="24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Приведенные метрики – для тестовых выборок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1295128" y="7519764"/>
            <a:ext cx="13393488" cy="1728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Лучшим оказался вариант с исходным текстом.</a:t>
            </a:r>
          </a:p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По-видимому лемматизация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«убила» окончания, которые оказались важны</a:t>
            </a:r>
          </a:p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Но качество предсказания в любом случае очень низкое.</a:t>
            </a: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en-US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en-US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4" name="Google Shape;2256;p114"/>
          <p:cNvGraphicFramePr/>
          <p:nvPr/>
        </p:nvGraphicFramePr>
        <p:xfrm>
          <a:off x="647056" y="2623220"/>
          <a:ext cx="15049672" cy="3443414"/>
        </p:xfrm>
        <a:graphic>
          <a:graphicData uri="http://schemas.openxmlformats.org/drawingml/2006/table">
            <a:tbl>
              <a:tblPr>
                <a:noFill/>
                <a:tableStyleId>{0E110D0B-8796-473F-A8AB-085D2A9B7C54}</a:tableStyleId>
              </a:tblPr>
              <a:tblGrid>
                <a:gridCol w="510591"/>
                <a:gridCol w="3953905"/>
                <a:gridCol w="2088232"/>
                <a:gridCol w="1368152"/>
                <a:gridCol w="2088232"/>
                <a:gridCol w="1656184"/>
                <a:gridCol w="1656184"/>
                <a:gridCol w="1728192"/>
              </a:tblGrid>
              <a:tr h="64807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 b="1" u="none" strike="noStrike" cap="none" dirty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№</a:t>
                      </a:r>
                      <a:endParaRPr sz="1800" b="1" u="none" strike="noStrike" cap="none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 b="1" u="none" strike="noStrike" cap="none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Модель</a:t>
                      </a:r>
                      <a:endParaRPr sz="1800" b="1" u="none" strike="noStrike" cap="none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Values</a:t>
                      </a: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Pre</a:t>
                      </a:r>
                      <a:r>
                        <a:rPr lang="ru-RU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с</a:t>
                      </a:r>
                      <a:r>
                        <a:rPr lang="es-ES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ision</a:t>
                      </a: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Recall</a:t>
                      </a: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F1-score</a:t>
                      </a: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Accuracy</a:t>
                      </a: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Support</a:t>
                      </a: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93178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800" b="1" u="none" strike="noStrike" cap="none" dirty="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Исходный</a:t>
                      </a:r>
                      <a:r>
                        <a:rPr lang="ru-RU" sz="1800" b="1" u="none" strike="noStrike" cap="none" baseline="0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текст</a:t>
                      </a:r>
                      <a:r>
                        <a:rPr lang="en-US" sz="1800" b="1" u="none" strike="noStrike" cap="none" baseline="0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/>
                      </a:r>
                      <a:br>
                        <a:rPr lang="en-US" sz="1800" b="1" u="none" strike="noStrike" cap="none" baseline="0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b="1" u="none" strike="noStrike" cap="none" baseline="0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teacher_comments</a:t>
                      </a:r>
                      <a:endParaRPr sz="1800" b="1" u="none" strike="noStrike" cap="none" dirty="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b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800" b="1" u="none" strike="noStrike" cap="none" dirty="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0.49</a:t>
                      </a:r>
                      <a:b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0.79</a:t>
                      </a:r>
                      <a:endParaRPr sz="1800" b="1" u="none" strike="noStrike" cap="none" dirty="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.69</a:t>
                      </a:r>
                      <a:b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0.62</a:t>
                      </a:r>
                      <a:endParaRPr sz="1800" b="1" u="none" strike="noStrike" cap="none" dirty="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0.57</a:t>
                      </a:r>
                      <a:b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0.69</a:t>
                      </a:r>
                      <a:endParaRPr sz="1800" b="1" u="none" strike="noStrike" cap="none" dirty="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0.64</a:t>
                      </a:r>
                      <a:endParaRPr sz="1800" b="1" u="none" strike="noStrike" cap="none" dirty="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64</a:t>
                      </a:r>
                      <a:b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120</a:t>
                      </a:r>
                      <a:endParaRPr sz="1800" b="1" u="none" strike="noStrike" cap="none" dirty="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</a:tr>
              <a:tr h="93178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Очищенный текст со стоп-словами</a:t>
                      </a:r>
                      <a:b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s-E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text</a:t>
                      </a: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_</a:t>
                      </a:r>
                      <a:r>
                        <a:rPr lang="en-US" sz="1800" u="none" strike="noStrike" cap="none" dirty="0" err="1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with_stopwords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b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0.47</a:t>
                      </a:r>
                      <a:b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0.76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0.65</a:t>
                      </a:r>
                      <a:b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0.60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0.54</a:t>
                      </a:r>
                      <a:b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0.67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0.61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65</a:t>
                      </a:r>
                      <a:b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119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93178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Очищенный текст без стоп-слов</a:t>
                      </a: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/>
                      </a:r>
                      <a:b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text_without_stopwords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b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0.42</a:t>
                      </a:r>
                      <a:b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0.74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0.61</a:t>
                      </a:r>
                      <a:b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0.57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0.50</a:t>
                      </a:r>
                      <a:b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0.65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0.59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62</a:t>
                      </a:r>
                      <a:b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122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429170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Этап </a:t>
            </a:r>
            <a:r>
              <a:rPr lang="en-US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. Итоги и решение о продолжении</a:t>
            </a:r>
            <a:b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Школа самостоятельно оценивает эффекты от внедрения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551850" y="2217600"/>
            <a:ext cx="14856846" cy="7030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lvl="0" indent="-46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Видят ли эффекты</a:t>
            </a:r>
            <a:r>
              <a:rPr lang="ru" sz="3000" dirty="0" smtClean="0">
                <a:latin typeface="Proxima Nova"/>
                <a:ea typeface="Proxima Nova"/>
                <a:cs typeface="Proxima Nova"/>
                <a:sym typeface="Proxima Nova"/>
              </a:rPr>
              <a:t> внедрения </a:t>
            </a:r>
            <a:r>
              <a:rPr lang="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учителя</a:t>
            </a:r>
            <a:r>
              <a:rPr lang="ru" sz="3000" dirty="0" smtClean="0">
                <a:latin typeface="Proxima Nova"/>
                <a:ea typeface="Proxima Nova"/>
                <a:cs typeface="Proxima Nova"/>
                <a:sym typeface="Proxima Nova"/>
              </a:rPr>
              <a:t> и </a:t>
            </a:r>
            <a:r>
              <a:rPr lang="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кураторы</a:t>
            </a:r>
            <a:r>
              <a:rPr lang="ru" sz="3000" dirty="0" smtClean="0">
                <a:latin typeface="Proxima Nova"/>
                <a:ea typeface="Proxima Nova"/>
                <a:cs typeface="Proxima Nova"/>
                <a:sym typeface="Proxima Nova"/>
              </a:rPr>
              <a:t>, принимавшие участие в обучении?</a:t>
            </a:r>
            <a:br>
              <a:rPr lang="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3000" dirty="0" smtClean="0"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Сформировались ли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новые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профессиональные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связи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- Изменилась ли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успеваемость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учеников в тех классах, где работали учителя?</a:t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- Изменилось ли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восприятие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уроков у самих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учителей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?</a:t>
            </a:r>
          </a:p>
          <a:p>
            <a:pPr marL="450000" lvl="5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b="1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Видит ли эффекты </a:t>
            </a:r>
            <a:r>
              <a:rPr lang="ru-RU" sz="3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внедрения кураторской методики </a:t>
            </a:r>
            <a:r>
              <a:rPr lang="ru-RU" sz="3000" b="1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администрация</a:t>
            </a:r>
            <a:r>
              <a:rPr lang="ru-RU" sz="3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?</a:t>
            </a:r>
          </a:p>
          <a:p>
            <a:pPr marL="450000" lvl="0" indent="-46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Есть ли </a:t>
            </a:r>
            <a:r>
              <a:rPr lang="ru-RU" sz="3000" b="1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интерес</a:t>
            </a:r>
            <a:r>
              <a:rPr lang="ru-RU" sz="3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к методике </a:t>
            </a:r>
            <a:r>
              <a:rPr lang="ru-RU" sz="3000" b="1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у других учителей </a:t>
            </a:r>
            <a:r>
              <a:rPr lang="ru-RU" sz="3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школы?</a:t>
            </a:r>
          </a:p>
          <a:p>
            <a:pPr marL="450000" lvl="0" indent="-46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Что делать дальше?</a:t>
            </a:r>
            <a:br>
              <a:rPr lang="ru-RU" sz="3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r>
              <a:rPr lang="ru-RU" sz="3000" b="1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отложить</a:t>
            </a:r>
            <a:r>
              <a:rPr lang="ru-RU" sz="3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реализацию (не пошло, некогда, не наше и т.п.)</a:t>
            </a:r>
            <a:br>
              <a:rPr lang="ru-RU" sz="3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r>
              <a:rPr lang="ru-RU" sz="3000" b="1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продолжить</a:t>
            </a:r>
            <a:r>
              <a:rPr lang="ru-RU" sz="3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эксперименты в рамках </a:t>
            </a:r>
            <a:r>
              <a:rPr lang="ru-RU" sz="3000" b="1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той же </a:t>
            </a:r>
            <a:r>
              <a:rPr lang="ru-RU" sz="3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команды</a:t>
            </a:r>
            <a:br>
              <a:rPr lang="ru-RU" sz="3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3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создать </a:t>
            </a:r>
            <a:r>
              <a:rPr lang="ru-RU" sz="3000" b="1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новые тройки </a:t>
            </a:r>
            <a:r>
              <a:rPr lang="ru-RU" sz="3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кураторов и учителей и масштабировать процесс</a:t>
            </a:r>
          </a:p>
          <a:p>
            <a:pPr marL="450000" lvl="0" indent="-46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6729054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80000"/>
              </a:lnSpc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Предсказания необходимости что-то изменить</a:t>
            </a:r>
            <a:endParaRPr lang="ru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uk-UA" sz="24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uk-UA" sz="24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Приведенные метрики – для тестовых выборок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1295128" y="7519764"/>
            <a:ext cx="13393488" cy="1728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Лучшим оказался вариант с очищенным текстом со стоп-словами.</a:t>
            </a: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Предсказание этого параметра оказалось лучше предсказания </a:t>
            </a:r>
          </a:p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степени удовлетворенности</a:t>
            </a: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en-US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en-US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4" name="Google Shape;2256;p114"/>
          <p:cNvGraphicFramePr/>
          <p:nvPr/>
        </p:nvGraphicFramePr>
        <p:xfrm>
          <a:off x="647056" y="2623220"/>
          <a:ext cx="15049672" cy="3443414"/>
        </p:xfrm>
        <a:graphic>
          <a:graphicData uri="http://schemas.openxmlformats.org/drawingml/2006/table">
            <a:tbl>
              <a:tblPr>
                <a:noFill/>
                <a:tableStyleId>{0E110D0B-8796-473F-A8AB-085D2A9B7C54}</a:tableStyleId>
              </a:tblPr>
              <a:tblGrid>
                <a:gridCol w="510591"/>
                <a:gridCol w="3953905"/>
                <a:gridCol w="2088232"/>
                <a:gridCol w="1368152"/>
                <a:gridCol w="2088232"/>
                <a:gridCol w="1656184"/>
                <a:gridCol w="1656184"/>
                <a:gridCol w="1728192"/>
              </a:tblGrid>
              <a:tr h="64807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 b="1" u="none" strike="noStrike" cap="none" dirty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№</a:t>
                      </a:r>
                      <a:endParaRPr sz="1800" b="1" u="none" strike="noStrike" cap="none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 b="1" u="none" strike="noStrike" cap="none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Модель</a:t>
                      </a:r>
                      <a:endParaRPr sz="1800" b="1" u="none" strike="noStrike" cap="none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Values</a:t>
                      </a: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Pre</a:t>
                      </a:r>
                      <a:r>
                        <a:rPr lang="ru-RU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с</a:t>
                      </a:r>
                      <a:r>
                        <a:rPr lang="es-ES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ision</a:t>
                      </a: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Recall</a:t>
                      </a: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F1-score</a:t>
                      </a: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Accuracy</a:t>
                      </a: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Support</a:t>
                      </a: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93178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i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lang="en-US" sz="1800" b="0" i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Исходный</a:t>
                      </a:r>
                      <a:r>
                        <a:rPr lang="ru-RU" sz="1800" b="0" u="none" strike="noStrike" cap="none" baseline="0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текст</a:t>
                      </a:r>
                      <a:r>
                        <a:rPr lang="en-US" sz="1800" b="0" u="none" strike="noStrike" cap="none" baseline="0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/>
                      </a:r>
                      <a:br>
                        <a:rPr lang="en-US" sz="1800" b="0" u="none" strike="noStrike" cap="none" baseline="0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b="0" u="none" strike="noStrike" cap="none" baseline="0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teacher_comments</a:t>
                      </a:r>
                      <a:endParaRPr sz="18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b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8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93</a:t>
                      </a:r>
                      <a: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/>
                      </a:r>
                      <a:b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30</a:t>
                      </a:r>
                      <a:endParaRPr sz="18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</a:t>
                      </a: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73</a:t>
                      </a:r>
                      <a: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/>
                      </a:r>
                      <a:b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</a:t>
                      </a: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</a:t>
                      </a:r>
                      <a:endParaRPr sz="18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82</a:t>
                      </a:r>
                      <a: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/>
                      </a:r>
                      <a:b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42</a:t>
                      </a:r>
                      <a:endParaRPr sz="18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73</a:t>
                      </a:r>
                      <a:endParaRPr sz="18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147</a:t>
                      </a:r>
                      <a: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/>
                      </a:r>
                      <a:b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25</a:t>
                      </a:r>
                      <a:endParaRPr sz="18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  <a:tr h="93178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1800" b="1" u="none" strike="noStrike" cap="none" dirty="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u="none" strike="noStrike" cap="none" dirty="0" smtClean="0">
                          <a:solidFill>
                            <a:schemeClr val="bg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Очищенный текст со стоп-словами</a:t>
                      </a:r>
                      <a:br>
                        <a:rPr lang="ru-RU" sz="1800" b="1" u="none" strike="noStrike" cap="none" dirty="0" smtClean="0">
                          <a:solidFill>
                            <a:schemeClr val="bg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s-ES" sz="1800" b="1" u="none" strike="noStrike" cap="none" dirty="0" smtClean="0">
                          <a:solidFill>
                            <a:schemeClr val="bg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text</a:t>
                      </a:r>
                      <a:r>
                        <a:rPr lang="en-US" sz="1800" b="1" u="none" strike="noStrike" cap="none" dirty="0" smtClean="0">
                          <a:solidFill>
                            <a:schemeClr val="bg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_</a:t>
                      </a:r>
                      <a:r>
                        <a:rPr lang="en-US" sz="1800" b="1" u="none" strike="noStrike" cap="none" dirty="0" err="1" smtClean="0">
                          <a:solidFill>
                            <a:schemeClr val="bg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with_stopwords</a:t>
                      </a:r>
                      <a:endParaRPr sz="1800" b="1" u="none" strike="noStrike" cap="none" dirty="0">
                        <a:solidFill>
                          <a:schemeClr val="bg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b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800" b="1" u="none" strike="noStrike" cap="none" dirty="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95</a:t>
                      </a: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/>
                      </a:r>
                      <a:b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34</a:t>
                      </a:r>
                      <a:endParaRPr sz="1800" b="1" u="none" strike="noStrike" cap="none" dirty="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</a:t>
                      </a:r>
                      <a:r>
                        <a:rPr lang="ru-RU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75</a:t>
                      </a: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/>
                      </a:r>
                      <a:b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76</a:t>
                      </a:r>
                      <a:endParaRPr sz="1800" b="1" u="none" strike="noStrike" cap="none" dirty="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84</a:t>
                      </a: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/>
                      </a:r>
                      <a:b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47</a:t>
                      </a:r>
                      <a:endParaRPr sz="1800" b="1" u="none" strike="noStrike" cap="none" dirty="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75</a:t>
                      </a:r>
                      <a:endParaRPr sz="1800" b="1" u="none" strike="noStrike" cap="none" dirty="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147</a:t>
                      </a: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/>
                      </a:r>
                      <a:b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ru-RU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25</a:t>
                      </a:r>
                      <a:endParaRPr sz="1800" b="1" u="none" strike="noStrike" cap="none" dirty="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</a:tr>
              <a:tr h="93178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Очищенный текст без стоп-слов</a:t>
                      </a: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/>
                      </a:r>
                      <a:b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text_without_stopwords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b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96</a:t>
                      </a: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/>
                      </a:r>
                      <a:b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32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74</a:t>
                      </a: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/>
                      </a:r>
                      <a:b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78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</a:t>
                      </a: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b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46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75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149</a:t>
                      </a: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/>
                      </a:r>
                      <a:b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23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9360024" y="2119164"/>
            <a:ext cx="8352928" cy="568863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81" name="Google Shape;1481;p89"/>
          <p:cNvSpPr txBox="1"/>
          <p:nvPr/>
        </p:nvSpPr>
        <p:spPr>
          <a:xfrm>
            <a:off x="551850" y="489600"/>
            <a:ext cx="1773615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Верификация моделей и экспертной оценки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503040" y="1975148"/>
            <a:ext cx="8712968" cy="7344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Верификационная выборка  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200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случайных записей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)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была сохранена в формате </a:t>
            </a:r>
            <a:r>
              <a:rPr lang="es-ES" sz="3000" dirty="0" smtClean="0">
                <a:latin typeface="Proxima Nova"/>
                <a:ea typeface="Proxima Nova"/>
                <a:cs typeface="Proxima Nova"/>
                <a:sym typeface="Proxima Nova"/>
              </a:rPr>
              <a:t>Excel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-файла и передана эксперту для оценки текстовых комментариев учителей.</a:t>
            </a: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После заполнения файла оценки эксперта были добавлены к </a:t>
            </a:r>
            <a:r>
              <a:rPr lang="ru-RU" sz="3000" dirty="0" err="1" smtClean="0">
                <a:latin typeface="Proxima Nova"/>
                <a:ea typeface="Proxima Nova"/>
                <a:cs typeface="Proxima Nova"/>
                <a:sym typeface="Proxima Nova"/>
              </a:rPr>
              <a:t>датафрейму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.</a:t>
            </a: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Для тех строк датафрейма, в которых были заполнены поля </a:t>
            </a:r>
            <a:r>
              <a:rPr lang="es-ES" sz="3000" dirty="0" smtClean="0">
                <a:latin typeface="Proxima Nova"/>
                <a:ea typeface="Proxima Nova"/>
                <a:cs typeface="Proxima Nova"/>
                <a:sym typeface="Proxima Nova"/>
              </a:rPr>
              <a:t>satisfaction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и </a:t>
            </a:r>
            <a:r>
              <a:rPr lang="es-ES" sz="3000" dirty="0" smtClean="0">
                <a:latin typeface="Proxima Nova"/>
                <a:ea typeface="Proxima Nova"/>
                <a:cs typeface="Proxima Nova"/>
                <a:sym typeface="Proxima Nova"/>
              </a:rPr>
              <a:t>wish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_</a:t>
            </a:r>
            <a:r>
              <a:rPr lang="en-US" sz="3000" dirty="0" err="1" smtClean="0">
                <a:latin typeface="Proxima Nova"/>
                <a:ea typeface="Proxima Nova"/>
                <a:cs typeface="Proxima Nova"/>
                <a:sym typeface="Proxima Nova"/>
              </a:rPr>
              <a:t>to_change</a:t>
            </a:r>
            <a:r>
              <a:rPr lang="en-US" sz="3000" dirty="0" smtClean="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uk-UA" sz="3000" dirty="0" smtClean="0">
                <a:latin typeface="Proxima Nova"/>
                <a:ea typeface="Proxima Nova"/>
                <a:cs typeface="Proxima Nova"/>
                <a:sym typeface="Proxima Nova"/>
              </a:rPr>
              <a:t>б</a:t>
            </a:r>
            <a:r>
              <a:rPr lang="ru-RU" sz="3000" dirty="0" err="1" smtClean="0">
                <a:latin typeface="Proxima Nova"/>
                <a:ea typeface="Proxima Nova"/>
                <a:cs typeface="Proxima Nova"/>
                <a:sym typeface="Proxima Nova"/>
              </a:rPr>
              <a:t>ыли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добавлены предсказанные с помощью ранее настроенных моделей значения этих полей.</a:t>
            </a: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endParaRPr lang="en-US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795204" y="2407196"/>
            <a:ext cx="7557708" cy="5112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6729054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80000"/>
              </a:lnSpc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Эксперт </a:t>
            </a:r>
            <a:r>
              <a:rPr lang="es-ES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vs </a:t>
            </a: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Модели </a:t>
            </a:r>
            <a:r>
              <a:rPr lang="es-ES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vs </a:t>
            </a: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Выбор учителей</a:t>
            </a:r>
            <a:endParaRPr lang="ru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lvl="0">
              <a:lnSpc>
                <a:spcPct val="80000"/>
              </a:lnSpc>
            </a:pPr>
            <a:r>
              <a:rPr lang="uk-UA" sz="24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uk-UA" sz="24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uk-UA" sz="2400" dirty="0" smtClean="0">
                <a:latin typeface="Proxima Nova"/>
                <a:ea typeface="Proxima Nova"/>
                <a:cs typeface="Proxima Nova"/>
                <a:sym typeface="Proxima Nova"/>
              </a:rPr>
              <a:t>Не все так однозначно </a:t>
            </a:r>
            <a:r>
              <a:rPr lang="uk-UA" sz="2400" dirty="0" smtClean="0">
                <a:latin typeface="Proxima Nova"/>
                <a:ea typeface="Proxima Nova"/>
                <a:cs typeface="Proxima Nova"/>
                <a:sym typeface="Wingdings" pitchFamily="2" charset="2"/>
              </a:rPr>
              <a:t>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1295128" y="7519764"/>
            <a:ext cx="14329592" cy="216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По результатам этого эксперимента видно, что эксперт «выиграл» у модели  при предсказании ответа «Необходимость что-то изменить», но «проиграл» модели в предсказании ответа «Степень удовлетворения».</a:t>
            </a:r>
          </a:p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Косвенно это свидетельствует о низком качестве исходных данных.</a:t>
            </a: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en-US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en-US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4" name="Google Shape;2256;p114"/>
          <p:cNvGraphicFramePr/>
          <p:nvPr/>
        </p:nvGraphicFramePr>
        <p:xfrm>
          <a:off x="647056" y="2623221"/>
          <a:ext cx="15049672" cy="4402548"/>
        </p:xfrm>
        <a:graphic>
          <a:graphicData uri="http://schemas.openxmlformats.org/drawingml/2006/table">
            <a:tbl>
              <a:tblPr>
                <a:noFill/>
                <a:tableStyleId>{0E110D0B-8796-473F-A8AB-085D2A9B7C54}</a:tableStyleId>
              </a:tblPr>
              <a:tblGrid>
                <a:gridCol w="510591"/>
                <a:gridCol w="3953905"/>
                <a:gridCol w="2088232"/>
                <a:gridCol w="1368152"/>
                <a:gridCol w="2088232"/>
                <a:gridCol w="1656184"/>
                <a:gridCol w="1656184"/>
                <a:gridCol w="1728192"/>
              </a:tblGrid>
              <a:tr h="45628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 b="1" u="none" strike="noStrike" cap="none" dirty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№</a:t>
                      </a:r>
                      <a:endParaRPr sz="1800" b="1" u="none" strike="noStrike" cap="none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 b="1" u="none" strike="noStrike" cap="none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Что с чем сравниваем</a:t>
                      </a:r>
                      <a:endParaRPr sz="1800" b="1" u="none" strike="noStrike" cap="none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Values</a:t>
                      </a: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Pre</a:t>
                      </a:r>
                      <a:r>
                        <a:rPr lang="ru-RU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с</a:t>
                      </a:r>
                      <a:r>
                        <a:rPr lang="es-ES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ision</a:t>
                      </a: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Recall</a:t>
                      </a: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F1-score</a:t>
                      </a: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Accuracy</a:t>
                      </a: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dirty="0" smtClean="0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Support</a:t>
                      </a:r>
                      <a:endParaRPr sz="1800" b="1" dirty="0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6560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i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lang="en-US" sz="1800" b="0" i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Satisfaction</a:t>
                      </a:r>
                      <a: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:</a:t>
                      </a:r>
                      <a:b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Модель</a:t>
                      </a:r>
                      <a:r>
                        <a:rPr lang="ru-RU" sz="1800" b="0" u="none" strike="noStrike" cap="none" baseline="0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</a:t>
                      </a:r>
                      <a:r>
                        <a:rPr lang="es-ES" sz="1800" b="0" u="none" strike="noStrike" cap="none" baseline="0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vs </a:t>
                      </a:r>
                      <a:r>
                        <a:rPr lang="ru-RU" sz="1800" b="0" u="none" strike="noStrike" cap="none" baseline="0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Выбор учителей</a:t>
                      </a:r>
                      <a:endParaRPr sz="18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b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8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0.47</a:t>
                      </a:r>
                      <a:b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0.92</a:t>
                      </a:r>
                      <a:endParaRPr sz="18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0.84</a:t>
                      </a:r>
                      <a:b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0.65</a:t>
                      </a:r>
                      <a:endParaRPr sz="18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0.60</a:t>
                      </a:r>
                      <a:b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0.76</a:t>
                      </a:r>
                      <a:endParaRPr sz="18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0.7</a:t>
                      </a:r>
                      <a:endParaRPr sz="18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19</a:t>
                      </a:r>
                      <a:b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51</a:t>
                      </a:r>
                      <a:endParaRPr sz="18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  <a:tr h="6560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i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lang="en-US" sz="1800" b="0" i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Wish</a:t>
                      </a:r>
                      <a: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_</a:t>
                      </a:r>
                      <a:r>
                        <a:rPr lang="en-US" sz="1800" b="0" u="none" strike="noStrike" cap="none" dirty="0" err="1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to_change</a:t>
                      </a:r>
                      <a: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/>
                      </a:r>
                      <a:b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uk-UA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Модель</a:t>
                      </a:r>
                      <a:r>
                        <a:rPr lang="uk-UA" sz="1800" b="0" u="none" strike="noStrike" cap="none" baseline="0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</a:t>
                      </a:r>
                      <a:r>
                        <a:rPr lang="en-US" sz="1800" b="0" u="none" strike="noStrike" cap="none" baseline="0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vs </a:t>
                      </a:r>
                      <a:r>
                        <a:rPr lang="uk-UA" sz="1800" b="0" u="none" strike="noStrike" cap="none" baseline="0" dirty="0" err="1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Выбор</a:t>
                      </a:r>
                      <a:r>
                        <a:rPr lang="ru-RU" sz="1800" b="0" u="none" strike="noStrike" cap="none" baseline="0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учителей</a:t>
                      </a:r>
                      <a:endParaRPr sz="18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b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8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0.94</a:t>
                      </a:r>
                      <a:b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0.24</a:t>
                      </a:r>
                      <a:endParaRPr sz="18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0.73</a:t>
                      </a:r>
                      <a:b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0.62</a:t>
                      </a:r>
                      <a:endParaRPr sz="18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0.82</a:t>
                      </a:r>
                      <a:b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0.34</a:t>
                      </a:r>
                      <a:endParaRPr sz="18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0.72</a:t>
                      </a:r>
                      <a:endParaRPr sz="18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60</a:t>
                      </a:r>
                      <a:b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</a:t>
                      </a:r>
                      <a:endParaRPr sz="18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  <a:tr h="6560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i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lang="en-US" sz="1800" b="0" i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Satisfaction:</a:t>
                      </a:r>
                      <a:b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Эксперт </a:t>
                      </a:r>
                      <a:r>
                        <a:rPr lang="ru-RU" sz="1800" b="0" u="none" strike="noStrike" cap="none" baseline="0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vs Выбор учителей</a:t>
                      </a:r>
                      <a:endParaRPr lang="ru-RU" sz="18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b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8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50</a:t>
                      </a:r>
                      <a: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/>
                      </a:r>
                      <a:b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69</a:t>
                      </a:r>
                      <a:endParaRPr sz="18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</a:t>
                      </a: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61</a:t>
                      </a:r>
                      <a: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/>
                      </a:r>
                      <a:b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</a:t>
                      </a: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18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55</a:t>
                      </a:r>
                      <a: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/>
                      </a:r>
                      <a:b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64</a:t>
                      </a:r>
                      <a:endParaRPr sz="18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60</a:t>
                      </a:r>
                      <a:endParaRPr sz="18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28</a:t>
                      </a:r>
                      <a: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/>
                      </a:r>
                      <a:b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42</a:t>
                      </a:r>
                      <a:endParaRPr sz="18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  <a:tr h="6560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endParaRPr sz="1800" b="1" u="none" strike="noStrike" cap="none" dirty="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u="none" strike="noStrike" cap="none" dirty="0" smtClean="0">
                          <a:solidFill>
                            <a:schemeClr val="bg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Wish_to_change</a:t>
                      </a:r>
                      <a:br>
                        <a:rPr lang="ru-RU" sz="1800" b="1" u="none" strike="noStrike" cap="none" dirty="0" smtClean="0">
                          <a:solidFill>
                            <a:schemeClr val="bg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ru-RU" sz="1800" b="1" u="none" strike="noStrike" cap="none" dirty="0" smtClean="0">
                          <a:solidFill>
                            <a:schemeClr val="bg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Эксперт vs Выбор учителей</a:t>
                      </a: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b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800" b="1" u="none" strike="noStrike" cap="none" dirty="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r>
                        <a:rPr lang="ru-RU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.83</a:t>
                      </a: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/>
                      </a:r>
                      <a:b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62</a:t>
                      </a:r>
                      <a:endParaRPr sz="1800" b="1" u="none" strike="noStrike" cap="none" dirty="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</a:t>
                      </a:r>
                      <a:r>
                        <a:rPr lang="ru-RU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83</a:t>
                      </a: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/>
                      </a:r>
                      <a:b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62</a:t>
                      </a:r>
                      <a:endParaRPr sz="1800" b="1" u="none" strike="noStrike" cap="none" dirty="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83</a:t>
                      </a: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/>
                      </a:r>
                      <a:b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62</a:t>
                      </a:r>
                      <a:endParaRPr sz="1800" b="1" u="none" strike="noStrike" cap="none" dirty="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76</a:t>
                      </a:r>
                      <a:endParaRPr sz="1800" b="1" u="none" strike="noStrike" cap="none" dirty="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47</a:t>
                      </a:r>
                      <a: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/>
                      </a:r>
                      <a:br>
                        <a:rPr lang="en-US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ru-RU" sz="1800" b="1" u="none" strike="noStrike" cap="none" dirty="0" smtClean="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21</a:t>
                      </a:r>
                      <a:endParaRPr sz="1800" b="1" u="none" strike="noStrike" cap="none" dirty="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BD0A0"/>
                    </a:solidFill>
                  </a:tcPr>
                </a:tc>
              </a:tr>
              <a:tr h="6560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Satisfaction</a:t>
                      </a:r>
                      <a: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:</a:t>
                      </a:r>
                      <a:b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Эксперт </a:t>
                      </a:r>
                      <a:r>
                        <a:rPr lang="es-ES" sz="1800" b="0" u="none" strike="noStrike" cap="none" baseline="0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vs </a:t>
                      </a:r>
                      <a:r>
                        <a:rPr lang="ru-RU" sz="1800" b="0" u="none" strike="noStrike" cap="none" baseline="0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Модель</a:t>
                      </a:r>
                      <a:endParaRPr sz="18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b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0.69</a:t>
                      </a:r>
                      <a:b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0.66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0.40</a:t>
                      </a:r>
                      <a:b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0.87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0.50</a:t>
                      </a:r>
                      <a:b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0.75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0.67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86</a:t>
                      </a:r>
                      <a:b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114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65603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10800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s-E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Wish</a:t>
                      </a:r>
                      <a: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_</a:t>
                      </a:r>
                      <a:r>
                        <a:rPr lang="en-US" sz="1800" b="0" u="none" strike="noStrike" cap="none" dirty="0" err="1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to_change</a:t>
                      </a:r>
                      <a: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/>
                      </a:r>
                      <a:br>
                        <a:rPr lang="en-US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ru-RU" sz="1800" b="0" u="none" strike="noStrike" cap="none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Эксперт</a:t>
                      </a:r>
                      <a:r>
                        <a:rPr lang="uk-UA" sz="1800" b="0" u="none" strike="noStrike" cap="none" baseline="0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</a:t>
                      </a:r>
                      <a:r>
                        <a:rPr lang="en-US" sz="1800" b="0" u="none" strike="noStrike" cap="none" baseline="0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vs </a:t>
                      </a:r>
                      <a:r>
                        <a:rPr lang="ru-RU" sz="1800" b="0" u="none" strike="noStrike" cap="none" baseline="0" dirty="0" smtClean="0">
                          <a:solidFill>
                            <a:schemeClr val="tx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Модель</a:t>
                      </a:r>
                      <a:endParaRPr sz="1800" b="0" u="none" strike="noStrike" cap="none" dirty="0">
                        <a:solidFill>
                          <a:schemeClr val="tx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b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70</a:t>
                      </a: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/>
                      </a:r>
                      <a:b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81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96</a:t>
                      </a: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/>
                      </a:r>
                      <a:b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30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81</a:t>
                      </a: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/>
                      </a:r>
                      <a:b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44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</a:t>
                      </a: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71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03131"/>
                        </a:buClr>
                        <a:buSzPts val="2400"/>
                        <a:buFont typeface="Arial"/>
                        <a:buNone/>
                      </a:pP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126</a:t>
                      </a:r>
                      <a: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/>
                      </a:r>
                      <a:br>
                        <a:rPr lang="en-US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ru-RU" sz="1800" u="none" strike="noStrike" cap="none" dirty="0" smtClean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74</a:t>
                      </a:r>
                      <a:endParaRPr sz="1800" u="none" strike="noStrike" cap="none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72000" marB="0" anchor="ctr">
                    <a:lnL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3F4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5864958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Общие выводы по интонационному анализу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647056" y="2119164"/>
            <a:ext cx="16273808" cy="741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Метрики моделей оказались низкими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Экспертные оценки оказались не лучше</a:t>
            </a: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Есть основания полагать, что на эти результаты оказали влияние многие факторы, и главным является неточность формулировок вопросов, на которые отвечали учителя.</a:t>
            </a: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Итак:</a:t>
            </a: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Предсказывать </a:t>
            </a:r>
            <a:r>
              <a:rPr lang="ru-RU" sz="3000" dirty="0" err="1" smtClean="0">
                <a:latin typeface="Proxima Nova"/>
                <a:ea typeface="Proxima Nova"/>
                <a:cs typeface="Proxima Nova"/>
                <a:sym typeface="Proxima Nova"/>
              </a:rPr>
              <a:t>шкалированные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данные по весне  на основании текстовых комментариев нецелесообразно из-за низкой точности</a:t>
            </a: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Необходимо переработать протоколы и изменить формулировки или даже состав вопросов.</a:t>
            </a: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p119"/>
          <p:cNvSpPr txBox="1"/>
          <p:nvPr/>
        </p:nvSpPr>
        <p:spPr>
          <a:xfrm>
            <a:off x="551850" y="489600"/>
            <a:ext cx="15720942" cy="1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Облако слов рефлексии учителей</a:t>
            </a:r>
            <a:endParaRPr lang="ru" sz="56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4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uk-UA" sz="24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Облако построено по всему массиву комментариев учителей в протоколах</a:t>
            </a:r>
            <a:endParaRPr lang="ru" sz="2400" b="1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" name="Google Shape;1494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847856" y="2551212"/>
            <a:ext cx="9614413" cy="721081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133;p74"/>
          <p:cNvSpPr txBox="1"/>
          <p:nvPr/>
        </p:nvSpPr>
        <p:spPr>
          <a:xfrm>
            <a:off x="575048" y="2911252"/>
            <a:ext cx="6408712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Одним из форматов обратной связи для кураторов и учителей, принимающих участие в проекте, может быть генерация облаков слов.</a:t>
            </a:r>
          </a:p>
          <a:p>
            <a:pPr marL="11113" lvl="0" indent="-22225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11113" lvl="0" indent="-22225">
              <a:buClr>
                <a:srgbClr val="4BD0A0"/>
              </a:buClr>
              <a:buSzPts val="3000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Старший куратор сможет визуально сравнивать рефлексию учителей из своей школьной команды.</a:t>
            </a: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74"/>
          <p:cNvSpPr txBox="1"/>
          <p:nvPr/>
        </p:nvSpPr>
        <p:spPr>
          <a:xfrm>
            <a:off x="551850" y="2217600"/>
            <a:ext cx="12862800" cy="6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" sz="3000" dirty="0" smtClean="0">
                <a:latin typeface="Proxima Nova"/>
                <a:ea typeface="Proxima Nova"/>
                <a:cs typeface="Proxima Nova"/>
                <a:sym typeface="Proxima Nova"/>
              </a:rPr>
              <a:t>Лэндинг проекта «Кураторская методика»</a:t>
            </a:r>
            <a:br>
              <a:rPr lang="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000" dirty="0" smtClean="0"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https://direktoria.org/academy/kompleksnye-programmy-vnedreniya-izmeneniy-v-shkolakh.php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lang="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endParaRPr sz="300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Презентация проекта</a:t>
            </a:r>
            <a:r>
              <a:rPr lang="es-ES" sz="3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3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«</a:t>
            </a:r>
            <a:r>
              <a:rPr lang="ru-RU" sz="3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Кураторская методика</a:t>
            </a:r>
            <a:r>
              <a:rPr lang="en-US" sz="3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»</a:t>
            </a:r>
            <a:r>
              <a:rPr lang="ru-RU" sz="3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3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https://files.direktor.ru/nos/files/Kuratorskaya_for_school.pdf</a:t>
            </a:r>
            <a:r>
              <a:rPr lang="ru-RU" sz="2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</a:p>
          <a:p>
            <a:pPr marL="450000" lvl="0" indent="-46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Дипломная работа в </a:t>
            </a:r>
            <a:r>
              <a:rPr lang="es-ES" sz="3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GitHub</a:t>
            </a:r>
            <a:br>
              <a:rPr lang="es-ES" sz="3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s-ES" sz="2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https://github.com/ant69/netology_ds2022_diploma</a:t>
            </a:r>
            <a:r>
              <a:rPr lang="es-ES" sz="20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2000" dirty="0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4" name="Google Shape;1134;p74"/>
          <p:cNvSpPr txBox="1"/>
          <p:nvPr/>
        </p:nvSpPr>
        <p:spPr>
          <a:xfrm>
            <a:off x="551850" y="489600"/>
            <a:ext cx="142917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Ссылки</a:t>
            </a:r>
            <a:endParaRPr sz="56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72;p54"/>
          <p:cNvSpPr/>
          <p:nvPr/>
        </p:nvSpPr>
        <p:spPr>
          <a:xfrm>
            <a:off x="9143844" y="497396"/>
            <a:ext cx="8408700" cy="8408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Google Shape;873;p5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144000" y="462980"/>
            <a:ext cx="8424936" cy="8424936"/>
          </a:xfrm>
          <a:prstGeom prst="ellipse">
            <a:avLst/>
          </a:prstGeom>
          <a:noFill/>
          <a:ln>
            <a:noFill/>
          </a:ln>
        </p:spPr>
      </p:pic>
      <p:sp>
        <p:nvSpPr>
          <p:cNvPr id="8" name="Google Shape;874;p54"/>
          <p:cNvSpPr txBox="1"/>
          <p:nvPr/>
        </p:nvSpPr>
        <p:spPr>
          <a:xfrm>
            <a:off x="551850" y="489600"/>
            <a:ext cx="9816286" cy="56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600" b="1" dirty="0" smtClean="0">
                <a:latin typeface="Proxima Nova"/>
                <a:ea typeface="Proxima Nova"/>
                <a:cs typeface="Proxima Nova"/>
                <a:sym typeface="Proxima Nova"/>
              </a:rPr>
              <a:t>Спасибо за внимание!</a:t>
            </a:r>
            <a:endParaRPr sz="96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>
                <a:solidFill>
                  <a:schemeClr val="lt1"/>
                </a:solidFill>
                <a:latin typeface="Proxima Nova"/>
                <a:ea typeface="Proxima Nova Semibold"/>
                <a:cs typeface="Proxima Nova Semibold"/>
                <a:sym typeface="Proxima Nova"/>
              </a:rPr>
              <a:t>Дипломная работа по курсу </a:t>
            </a:r>
            <a:r>
              <a:rPr lang="es-ES" sz="3000" dirty="0" smtClean="0">
                <a:solidFill>
                  <a:schemeClr val="lt1"/>
                </a:solidFill>
                <a:latin typeface="Proxima Nova"/>
                <a:ea typeface="Proxima Nova Semibold"/>
                <a:cs typeface="Proxima Nova Semibold"/>
                <a:sym typeface="Proxima Nova"/>
              </a:rPr>
              <a:t>DataScience</a:t>
            </a:r>
            <a:r>
              <a:rPr lang="ru-RU" sz="3000" dirty="0" smtClean="0">
                <a:solidFill>
                  <a:schemeClr val="lt1"/>
                </a:solidFill>
                <a:latin typeface="Proxima Nova"/>
                <a:ea typeface="Proxima Nova Semibold"/>
                <a:cs typeface="Proxima Nova Semibold"/>
                <a:sym typeface="Proxima Nova"/>
              </a:rPr>
              <a:t> </a:t>
            </a:r>
            <a:endParaRPr sz="9600" dirty="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9" name="Google Shape;875;p54"/>
          <p:cNvSpPr txBox="1"/>
          <p:nvPr/>
        </p:nvSpPr>
        <p:spPr>
          <a:xfrm>
            <a:off x="551850" y="8654400"/>
            <a:ext cx="57168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400" b="1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Павел Антошкин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4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DS43 </a:t>
            </a:r>
            <a:r>
              <a:rPr lang="en-US" sz="24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ru-RU" sz="24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сентябрь 2021 – </a:t>
            </a:r>
            <a:r>
              <a:rPr lang="ru-RU" sz="24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январь </a:t>
            </a:r>
            <a:r>
              <a:rPr lang="ru-RU" sz="2400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2023)</a:t>
            </a:r>
            <a:endParaRPr sz="2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9"/>
          <p:cNvSpPr txBox="1"/>
          <p:nvPr/>
        </p:nvSpPr>
        <p:spPr>
          <a:xfrm>
            <a:off x="551850" y="489600"/>
            <a:ext cx="14291700" cy="162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  <a:t>Шаблоны протоколов и методподдержка</a:t>
            </a:r>
            <a:br>
              <a:rPr lang="ru" sz="56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" sz="24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ru-RU" sz="2400" b="1" dirty="0" smtClean="0">
                <a:latin typeface="Proxima Nova"/>
                <a:ea typeface="Proxima Nova"/>
                <a:cs typeface="Proxima Nova"/>
                <a:sym typeface="Proxima Nova"/>
              </a:rPr>
              <a:t>Школам предлагается 7 протоколов трех уровней (всего – 19) и Базовый план куратора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1133;p74"/>
          <p:cNvSpPr txBox="1"/>
          <p:nvPr/>
        </p:nvSpPr>
        <p:spPr>
          <a:xfrm>
            <a:off x="551850" y="2217600"/>
            <a:ext cx="8520142" cy="7318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19 шаблонов в формате </a:t>
            </a:r>
            <a:r>
              <a:rPr lang="es-ES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XLSX</a:t>
            </a:r>
            <a:r>
              <a:rPr lang="es-ES" sz="30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s-ES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400" dirty="0" smtClean="0"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б – базовый, у – усложненный, п – прицельный)</a:t>
            </a: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Распределение внимания учителя 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(б, у, п)</a:t>
            </a:r>
            <a:r>
              <a:rPr lang="ru-RU" sz="3200" dirty="0" smtClean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Время на размышление 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(б, у, п)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Тип вопроса 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(б, у, п)</a:t>
            </a:r>
            <a:r>
              <a:rPr lang="en-US" sz="24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4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en-US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Качество обратной связи 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(б, у, п)</a:t>
            </a:r>
            <a:r>
              <a:rPr lang="ru-RU" sz="3200" dirty="0" smtClean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Время речи 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(б, у, п)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Правила речи 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(б, у, п)</a:t>
            </a:r>
            <a:r>
              <a:rPr lang="ru-RU" sz="3200" dirty="0" smtClean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Время речи педагога </a:t>
            </a:r>
            <a:r>
              <a:rPr lang="ru-RU" sz="2400" dirty="0" smtClean="0">
                <a:latin typeface="Proxima Nova"/>
                <a:ea typeface="Proxima Nova"/>
                <a:cs typeface="Proxima Nova"/>
                <a:sym typeface="Proxima Nova"/>
              </a:rPr>
              <a:t>(б) </a:t>
            </a: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</a:br>
            <a:endParaRPr lang="ru-RU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" name="Google Shape;1133;p74"/>
          <p:cNvSpPr txBox="1"/>
          <p:nvPr/>
        </p:nvSpPr>
        <p:spPr>
          <a:xfrm>
            <a:off x="9648056" y="2217600"/>
            <a:ext cx="7632848" cy="7318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0" rIns="0" bIns="0" anchor="t" anchorCtr="0">
            <a:noAutofit/>
          </a:bodyPr>
          <a:lstStyle/>
          <a:p>
            <a:pPr marL="450000" lvl="0" indent="-460500">
              <a:buClr>
                <a:srgbClr val="4BD0A0"/>
              </a:buClr>
              <a:buSzPts val="3000"/>
            </a:pPr>
            <a:r>
              <a:rPr lang="ru-RU" sz="3000" b="1" dirty="0" smtClean="0">
                <a:latin typeface="Proxima Nova"/>
                <a:ea typeface="Proxima Nova"/>
                <a:cs typeface="Proxima Nova"/>
                <a:sym typeface="Proxima Nova"/>
              </a:rPr>
              <a:t>Базовый план куратора</a:t>
            </a:r>
          </a:p>
          <a:p>
            <a:pPr marL="450000" lvl="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3000" dirty="0" smtClean="0">
                <a:latin typeface="Proxima Nova"/>
                <a:ea typeface="Proxima Nova"/>
                <a:cs typeface="Proxima Nova"/>
                <a:sym typeface="Proxima Nova"/>
              </a:rPr>
              <a:t>Общая информация о проекте</a:t>
            </a: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2800" dirty="0" smtClean="0">
                <a:latin typeface="Proxima Nova"/>
                <a:ea typeface="Proxima Nova"/>
                <a:cs typeface="Proxima Nova"/>
                <a:sym typeface="Proxima Nova"/>
              </a:rPr>
              <a:t>Описание каждого протокола </a:t>
            </a: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28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2800" dirty="0" smtClean="0">
                <a:latin typeface="Proxima Nova"/>
                <a:ea typeface="Proxima Nova"/>
                <a:cs typeface="Proxima Nova"/>
                <a:sym typeface="Proxima Nova"/>
              </a:rPr>
              <a:t>Рекомендации по организации встреч</a:t>
            </a: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28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2800" dirty="0" smtClean="0">
                <a:latin typeface="Proxima Nova"/>
                <a:ea typeface="Proxima Nova"/>
                <a:cs typeface="Proxima Nova"/>
                <a:sym typeface="Proxima Nova"/>
              </a:rPr>
              <a:t>Рекомендации по организации взаимопосещения уроков учителями из пары</a:t>
            </a: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28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r>
              <a:rPr lang="ru-RU" sz="2800" dirty="0" smtClean="0">
                <a:latin typeface="Proxima Nova"/>
                <a:ea typeface="Proxima Nova"/>
                <a:cs typeface="Proxima Nova"/>
                <a:sym typeface="Proxima Nova"/>
              </a:rPr>
              <a:t>Рекомендации по анализу таблиц наблюдения по урокам</a:t>
            </a:r>
          </a:p>
          <a:p>
            <a:pPr marL="450000" indent="-460500"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2400" dirty="0" smtClean="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lvl="0" indent="-46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Font typeface="Proxima Nova"/>
              <a:buChar char="●"/>
            </a:pPr>
            <a:endParaRPr lang="ru-RU" sz="3000" dirty="0" smtClean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 Green">
  <a:themeElements>
    <a:clrScheme name="Simple Light">
      <a:dk1>
        <a:srgbClr val="000000"/>
      </a:dk1>
      <a:lt1>
        <a:srgbClr val="FFFFFF"/>
      </a:lt1>
      <a:dk2>
        <a:srgbClr val="4BD0A0"/>
      </a:dk2>
      <a:lt2>
        <a:srgbClr val="27282D"/>
      </a:lt2>
      <a:accent1>
        <a:srgbClr val="EB236B"/>
      </a:accent1>
      <a:accent2>
        <a:srgbClr val="5D00F5"/>
      </a:accent2>
      <a:accent3>
        <a:srgbClr val="0066FF"/>
      </a:accent3>
      <a:accent4>
        <a:srgbClr val="F3F4F7"/>
      </a:accent4>
      <a:accent5>
        <a:srgbClr val="999999"/>
      </a:accent5>
      <a:accent6>
        <a:srgbClr val="FFFFFF"/>
      </a:accent6>
      <a:hlink>
        <a:srgbClr val="4BD0A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21275</TotalTime>
  <Words>2349</Words>
  <Application>Microsoft Office PowerPoint</Application>
  <PresentationFormat>Произвольный</PresentationFormat>
  <Paragraphs>856</Paragraphs>
  <Slides>86</Slides>
  <Notes>86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86</vt:i4>
      </vt:variant>
    </vt:vector>
  </HeadingPairs>
  <TitlesOfParts>
    <vt:vector size="92" baseType="lpstr">
      <vt:lpstr>Arial</vt:lpstr>
      <vt:lpstr>Proxima Nova</vt:lpstr>
      <vt:lpstr>Proxima Nova Semibold</vt:lpstr>
      <vt:lpstr>Gill Sans</vt:lpstr>
      <vt:lpstr>Wingdings</vt:lpstr>
      <vt:lpstr>White Green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  <vt:lpstr>Слайд 31</vt:lpstr>
      <vt:lpstr>Слайд 32</vt:lpstr>
      <vt:lpstr>Слайд 33</vt:lpstr>
      <vt:lpstr>Слайд 34</vt:lpstr>
      <vt:lpstr>Слайд 35</vt:lpstr>
      <vt:lpstr>Слайд 36</vt:lpstr>
      <vt:lpstr>Слайд 37</vt:lpstr>
      <vt:lpstr>Слайд 38</vt:lpstr>
      <vt:lpstr>Слайд 39</vt:lpstr>
      <vt:lpstr>Слайд 40</vt:lpstr>
      <vt:lpstr>Слайд 41</vt:lpstr>
      <vt:lpstr>Слайд 42</vt:lpstr>
      <vt:lpstr>Слайд 43</vt:lpstr>
      <vt:lpstr>Слайд 44</vt:lpstr>
      <vt:lpstr>Слайд 45</vt:lpstr>
      <vt:lpstr>Слайд 46</vt:lpstr>
      <vt:lpstr>Слайд 47</vt:lpstr>
      <vt:lpstr>Слайд 48</vt:lpstr>
      <vt:lpstr>Слайд 49</vt:lpstr>
      <vt:lpstr>Слайд 50</vt:lpstr>
      <vt:lpstr>Слайд 51</vt:lpstr>
      <vt:lpstr>Слайд 52</vt:lpstr>
      <vt:lpstr>Слайд 53</vt:lpstr>
      <vt:lpstr>Слайд 54</vt:lpstr>
      <vt:lpstr>Слайд 55</vt:lpstr>
      <vt:lpstr>Слайд 56</vt:lpstr>
      <vt:lpstr>Слайд 57</vt:lpstr>
      <vt:lpstr>Слайд 58</vt:lpstr>
      <vt:lpstr>Слайд 59</vt:lpstr>
      <vt:lpstr>Слайд 60</vt:lpstr>
      <vt:lpstr>Слайд 61</vt:lpstr>
      <vt:lpstr>Слайд 62</vt:lpstr>
      <vt:lpstr>Слайд 63</vt:lpstr>
      <vt:lpstr>Слайд 64</vt:lpstr>
      <vt:lpstr>Слайд 65</vt:lpstr>
      <vt:lpstr>Слайд 66</vt:lpstr>
      <vt:lpstr>Слайд 67</vt:lpstr>
      <vt:lpstr>Слайд 68</vt:lpstr>
      <vt:lpstr>Слайд 69</vt:lpstr>
      <vt:lpstr>Слайд 70</vt:lpstr>
      <vt:lpstr>Слайд 71</vt:lpstr>
      <vt:lpstr>Слайд 72</vt:lpstr>
      <vt:lpstr>Слайд 73</vt:lpstr>
      <vt:lpstr>Слайд 74</vt:lpstr>
      <vt:lpstr>Слайд 75</vt:lpstr>
      <vt:lpstr>Слайд 76</vt:lpstr>
      <vt:lpstr>Слайд 77</vt:lpstr>
      <vt:lpstr>Слайд 78</vt:lpstr>
      <vt:lpstr>Слайд 79</vt:lpstr>
      <vt:lpstr>Слайд 80</vt:lpstr>
      <vt:lpstr>Слайд 81</vt:lpstr>
      <vt:lpstr>Слайд 82</vt:lpstr>
      <vt:lpstr>Слайд 83</vt:lpstr>
      <vt:lpstr>Слайд 84</vt:lpstr>
      <vt:lpstr>Слайд 85</vt:lpstr>
      <vt:lpstr>Слайд 86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cp:lastModifiedBy>User</cp:lastModifiedBy>
  <cp:revision>64</cp:revision>
  <dcterms:modified xsi:type="dcterms:W3CDTF">2023-01-19T20:09:26Z</dcterms:modified>
</cp:coreProperties>
</file>